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2" r:id="rId2"/>
    <p:sldMasterId id="2147483744" r:id="rId3"/>
  </p:sldMasterIdLst>
  <p:notesMasterIdLst>
    <p:notesMasterId r:id="rId24"/>
  </p:notesMasterIdLst>
  <p:sldIdLst>
    <p:sldId id="283" r:id="rId4"/>
    <p:sldId id="2468" r:id="rId5"/>
    <p:sldId id="2492" r:id="rId6"/>
    <p:sldId id="2470" r:id="rId7"/>
    <p:sldId id="2471" r:id="rId8"/>
    <p:sldId id="2442" r:id="rId9"/>
    <p:sldId id="2496" r:id="rId10"/>
    <p:sldId id="2497" r:id="rId11"/>
    <p:sldId id="2464" r:id="rId12"/>
    <p:sldId id="2500" r:id="rId13"/>
    <p:sldId id="2498" r:id="rId14"/>
    <p:sldId id="2499" r:id="rId15"/>
    <p:sldId id="2501" r:id="rId16"/>
    <p:sldId id="2477" r:id="rId17"/>
    <p:sldId id="296" r:id="rId18"/>
    <p:sldId id="2482" r:id="rId19"/>
    <p:sldId id="2479" r:id="rId20"/>
    <p:sldId id="2485" r:id="rId21"/>
    <p:sldId id="792" r:id="rId22"/>
    <p:sldId id="7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9" autoAdjust="0"/>
    <p:restoredTop sz="79459" autoAdjust="0"/>
  </p:normalViewPr>
  <p:slideViewPr>
    <p:cSldViewPr snapToGrid="0">
      <p:cViewPr varScale="1">
        <p:scale>
          <a:sx n="54" d="100"/>
          <a:sy n="54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55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54" Type="http://schemas.microsoft.com/office/2018/10/relationships/authors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57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56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01C1-29F6-459D-9279-E9C0575ADB3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FA3F-71A0-492A-9130-5B3D304A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50568-2793-4025-9F60-90AF91DCF4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3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3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1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1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84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71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0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1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3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FA3F-71A0-492A-9130-5B3D304AE4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7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FA3F-71A0-492A-9130-5B3D304AE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1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2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1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FA3F-71A0-492A-9130-5B3D304AE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0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DC0B-F624-4D71-B66A-23B6ADFF8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99795-B11C-4D3B-8379-8BF2A02C1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E3AC-7237-4B2E-9DEB-3EC070C6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5012-B09E-4631-97DD-6A72E8B2C1DA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B9104-06A9-4F47-B44F-926D01EC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98F1-46A0-4ADE-A078-59AE596D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7417-6222-4A86-A898-BD9E0013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F2B7-6CFA-4755-9055-5D529167B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0A8E5-0350-4002-9F5A-B856B9D2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EEC-2D69-4506-870D-B67ED70CC1BD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88E1-4E79-4E7A-ACE5-2E293CE3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9238-E1C1-4E9D-876A-D5D7534B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F506E-5CAD-48F9-A944-BA90610E7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BCE57-1376-4A2A-A4F7-FFBFE4D8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5D5A-874E-45FA-AA79-DCE7B6B2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5AF1-773D-408A-9F30-D5C88DF5192B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51556-3AD3-4A15-966D-CB3D65F1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159A-4D7E-42EB-B871-415CF7A1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1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D52C-93DC-4E67-9360-DFB118FA8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EF87C-9B38-46E0-8A4A-403BA199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BC97-0785-4AA4-8446-31C4FCE5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CB81-F82E-4CAB-A0C8-74DC4766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5782A-B228-4EDA-9AEF-3085372A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1762-2F07-459C-AB81-58FBB618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6CCB-4F95-4513-9974-3C75F82A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DCC12-3CED-4154-A549-8DBADF02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49F4-A5F9-4259-A4D9-E0D81B44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928C-11EC-4782-BDC2-FEA6D0A8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02B3-918A-4033-AC9F-E537B221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E8736-A6F2-44A3-8375-E0EE68CBA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622A-FF6E-4C28-839C-0F63C41D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A492-DCB2-4963-82B3-FAC40850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0B50C-2F54-4E0F-BE97-6A1E7390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5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E277-4A1E-4315-8C15-0E842FCF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3023-F691-403B-BF68-4CFF10B38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D3A9B-8498-4704-8637-CE1347F35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4C9D1-9BC1-43AB-8D9C-D7555AE6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DD6AE-A676-4D80-9CC8-D7C55EEA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D5B3B-4C12-4B5C-95FC-E303717A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2CF6-C555-4D93-8A3F-31F56F15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4AAA2-246E-41AF-9CE7-3FA948380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0F967-211D-4BF8-94A8-450465ACC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B1038-CDC5-4F59-90D7-FE92FA3E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B9D47-4AB7-4499-AEF5-34FA1F713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D0A7B-14C1-496C-8FED-367FC19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F333C-812A-4395-B2F8-87D31A8A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D6962-2DC7-4904-B598-D0067A5C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A37D-5E62-469E-AB97-45B40338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DF96D-32FC-4F2A-A93A-F7C6A2D6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75346-D640-40DB-A4DB-9651569C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9AB6D-CB4C-41A7-994C-AFAC97A9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A0E31-8372-4167-BE1D-FDFE1A40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88CCF-B7D7-4026-92CB-45F35429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6E99-1535-49A0-AF0B-49389ED3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0E9A-BF3D-4AC0-8ACF-C9E97D42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9147-E098-47A8-8C12-9E8B2BF1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7141-2DE4-42FD-8FE2-6443604A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355B-7018-4CB0-B8E2-C0D5F540DF22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1CDB-BE37-44AA-96D8-A4996599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64062-5CDB-4994-9289-40DB036F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0B80-1466-4811-BC53-6514A76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0A8B-8081-4931-AEA2-DCBA3020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874C-50F9-4510-8E7F-35DBD73E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40905-9B46-4CBA-922F-EDCD467A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4515E-DE76-4674-B1C1-A1886A02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2E3A6-8E86-4B10-B983-D476E73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0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6971-8576-4F0D-8210-7DDEE34B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120F7-FE60-441A-8D32-19C4A7321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EBD92-0299-4AAF-9B5F-FC6177FF7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D21F2-8049-4556-8DCD-2FA3A732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A128-F08D-4C49-BC24-B91D5BAF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45749-ABC1-4FFB-98AC-6C5B859F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2ECA-50E1-4EDE-B58C-30A91B97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49A6-CE58-48B4-BCD3-A2B3DD905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2A6A4-1C96-4286-ADC6-105F17D7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263F9-0F02-46DD-8137-5DDBD2CA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5A57-F701-487B-B83D-2192D0A5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52DE3-0CAC-4F87-B181-591C00629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9F816-538A-4A28-9CDC-910A9277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095F-C974-4FB8-A5C0-AE87CD2C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57C9-F7E5-46B6-B29F-3B6E7B5B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FABCF-A51A-4522-A5DA-E8E2A7B4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1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1FDA-F56A-4855-9AE3-523B6368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BD737-E8D0-4C16-AAA0-47A035E6F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1EF71-AE4F-40D8-B632-9D0B5EC1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DCC-4A59-42DE-8197-95F6E4542212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D78C-6800-4726-BA56-23F1F989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B973-05C4-4608-9A26-C86F9A92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6999-C1E9-419B-BB8D-40045237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BC55-E1DC-4EB4-98AA-233ABD8B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83010-2ECE-4CA3-8CEE-4F8E2C186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8E9A8-F2D5-4053-80DF-D9608C9E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C106-0668-4786-AD48-F40105A29332}" type="datetime1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23A57-83A4-4681-90DF-903569E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E718D-5683-447C-B770-C8F72823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F248-BCC1-455C-8894-BE7C4179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B2078-4FA3-48A5-A273-DB1BC7EA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51DE-B3F1-4B4D-B2A2-704709AC8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D178F-E4F8-4542-8682-FBF3CFF88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142D9-E762-4E85-B249-B543C8043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EAC1E-331A-41FF-8D02-A6BC5C8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02DE-2918-44A9-BD37-AD807A6AE21A}" type="datetime1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5F4C4-5277-4C9D-9665-B7BD709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87BCA-ACE1-49F7-A68C-5EA16FF0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FED9-8660-48FD-ACB9-73F5240D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16E98-133B-4206-BAA9-C31279DE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3FD6-E045-413F-8C00-1DE386990CBC}" type="datetime1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042D-6AF0-41CC-92B0-0DCB30E2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8E5ED-3088-4CD0-AF25-40112EAF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439F3-D4D4-44A5-8330-038007F7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9FD4-2658-4152-ACC1-DC80CE4D3637}" type="datetime1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DB690-4BEF-40AE-A0A5-C4E70741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4012D-3BAF-4F97-9574-A04B4EBE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907B-54CF-4268-BD8A-42831987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A853-B8AB-41E5-83A4-6C615A83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D89AF-4E0A-4011-9EAD-3448BC05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8141C-93EE-4123-B0C3-5D2BDC7A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36C-3E3B-47D2-B930-EC2252BF0BA3}" type="datetime1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1F688-C836-43BF-9E0E-C8BD5E19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77695-F72F-44B3-855A-D0D7F294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307F-DFB3-458C-A587-92C51E5E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6E06F-AC6A-481C-B654-6775D3744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77905-28DB-4B0C-8E36-372072CB4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A6B89-E952-4AC1-A76C-E28D75DD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0C2C-0F2C-471F-AF84-704B7A7D467D}" type="datetime1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68F09-599A-49CA-ABA4-ED41FDDA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1B4A2-32E5-4B32-B096-C8196F4F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63EBF-599D-42A3-904C-E3BB34BD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FD001-451E-472F-9A25-6C52469DA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38F1-8DFE-45F7-BD0F-D8FFFE35E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6F50-46A0-4F63-8659-CE9B8CEEB7A9}" type="datetime1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6DA3-3012-49B7-A0D2-6158701AD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59C7-AF80-4C44-B3F5-527CC9AD4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43E8-96D5-4705-8AD0-12331ED5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9110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35" indent="-341635" algn="l" defTabSz="9110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90" indent="-284715" algn="l" defTabSz="9110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858" indent="-227772" algn="l" defTabSz="9110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317" indent="-227772" algn="l" defTabSz="9110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838" indent="-227772" algn="l" defTabSz="9110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399" indent="-227772" algn="l" defTabSz="911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77" indent="-227772" algn="l" defTabSz="911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407" indent="-227772" algn="l" defTabSz="911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940" indent="-227772" algn="l" defTabSz="911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3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43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40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84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610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82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651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173" algn="l" defTabSz="911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099FC-8731-40B6-9DFD-7625E53F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ACF4D-179A-4016-BFA0-804C7C22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5D56-796E-44DF-AF80-A80A37853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3DC4-7792-40E6-9259-BC4D3C04F2F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FBB3-F785-401E-98EE-11DF658DE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6226A-07FE-4773-80DF-203D391C4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E3E7-92F8-437A-A8C0-5C49847C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916C-F9B2-4976-AF41-6272DA58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88" y="203154"/>
            <a:ext cx="10515600" cy="221089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Net-Zero: Where are we in the global energy transition?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7E818-A6B2-4964-8B45-1CC16F9B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3" y="5173015"/>
            <a:ext cx="1048951" cy="9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5FDDE-A9C1-440A-A5FB-853F57837EC3}"/>
              </a:ext>
            </a:extLst>
          </p:cNvPr>
          <p:cNvSpPr txBox="1"/>
          <p:nvPr/>
        </p:nvSpPr>
        <p:spPr>
          <a:xfrm>
            <a:off x="2575836" y="2566003"/>
            <a:ext cx="6682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Sergey Paltsev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Massachusetts Institute of Technology</a:t>
            </a:r>
          </a:p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49CAC-2479-4583-AF5A-295E96171BE9}"/>
              </a:ext>
            </a:extLst>
          </p:cNvPr>
          <p:cNvSpPr txBox="1"/>
          <p:nvPr/>
        </p:nvSpPr>
        <p:spPr>
          <a:xfrm>
            <a:off x="7647592" y="4451664"/>
            <a:ext cx="42202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</a:rPr>
              <a:t>European Energy Policy Conference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</a:rPr>
              <a:t>Brussels, Belgium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September 1, 2022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82658-11BC-4C44-92A8-A21AF871C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00" y="5113516"/>
            <a:ext cx="5122188" cy="10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AD3C7-1145-4ECD-BD37-FD535216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0"/>
            <a:ext cx="550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81B43-74F1-4F03-9CEB-6280039F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0"/>
            <a:ext cx="550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82BC8-10E2-48D0-B54D-4FF539590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3C6089-12AE-48B9-9977-FBA2344A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30" y="5788992"/>
            <a:ext cx="421633" cy="847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E537C-0B80-4AAF-9E2D-03BA19BE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079" y="4849246"/>
            <a:ext cx="421633" cy="847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4C5C6-AE0B-4BF0-9280-23E41CF8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078" y="5796055"/>
            <a:ext cx="421633" cy="847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0E4A3-66AD-4E7A-A98F-5BF395D82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04" y="5796055"/>
            <a:ext cx="421633" cy="847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AC49F-2A00-4CAC-B650-BEF45F90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106" y="5813610"/>
            <a:ext cx="421633" cy="847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A498D-3D89-4106-B38D-D738A6D65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129" y="4849246"/>
            <a:ext cx="421633" cy="847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00FBD-9ACC-4EFC-8293-320DDA44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562" y="4820682"/>
            <a:ext cx="421633" cy="847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131F4-0194-4AB8-9935-D4CDD8776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26" y="4849246"/>
            <a:ext cx="421633" cy="84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E652A1-A3F5-4D5D-8A45-13F522371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106" y="4471699"/>
            <a:ext cx="421633" cy="847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7E8A5-7C2D-4D12-A639-60EC2A7C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690" y="5813609"/>
            <a:ext cx="421633" cy="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E4953-E632-4177-821D-EE18131B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3345F-1381-40E8-B721-5D44F46A32D2}"/>
              </a:ext>
            </a:extLst>
          </p:cNvPr>
          <p:cNvSpPr txBox="1">
            <a:spLocks/>
          </p:cNvSpPr>
          <p:nvPr/>
        </p:nvSpPr>
        <p:spPr>
          <a:xfrm>
            <a:off x="2296945" y="5816246"/>
            <a:ext cx="2885533" cy="11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IEA Net Zero by 2050 (2021)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51925-6D7C-4F79-9FD8-2D254E3F6B87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Wide range of measures and technologies are needed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DD695-6ED4-4740-BE89-65EBBC75A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9" y="774745"/>
            <a:ext cx="10545948" cy="50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ECA87-A6BC-402D-A0EC-271186005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2" t="34734" r="21660" b="16863"/>
          <a:stretch/>
        </p:blipFill>
        <p:spPr>
          <a:xfrm>
            <a:off x="-1" y="603315"/>
            <a:ext cx="12192001" cy="5781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3F8E-BF53-4C8D-95B9-276CC40F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664" y="197963"/>
            <a:ext cx="2827952" cy="1800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92771-E7FB-402F-B412-AAB1208A7884}"/>
              </a:ext>
            </a:extLst>
          </p:cNvPr>
          <p:cNvSpPr txBox="1">
            <a:spLocks/>
          </p:cNvSpPr>
          <p:nvPr/>
        </p:nvSpPr>
        <p:spPr>
          <a:xfrm>
            <a:off x="11495349" y="6384728"/>
            <a:ext cx="899746" cy="212725"/>
          </a:xfrm>
          <a:prstGeom prst="rect">
            <a:avLst/>
          </a:prstGeom>
          <a:noFill/>
        </p:spPr>
        <p:txBody>
          <a:bodyPr lIns="91432" tIns="45717" rIns="91432" bIns="4571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58B1-27FD-4DD8-9918-BCE287B43BB7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9F6A8-1F4C-44E1-A499-CE1BF09EEF1E}"/>
              </a:ext>
            </a:extLst>
          </p:cNvPr>
          <p:cNvSpPr txBox="1"/>
          <p:nvPr/>
        </p:nvSpPr>
        <p:spPr>
          <a:xfrm>
            <a:off x="516636" y="197963"/>
            <a:ext cx="8315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assumptions of IEA NZE scenario</a:t>
            </a:r>
          </a:p>
        </p:txBody>
      </p:sp>
    </p:spTree>
    <p:extLst>
      <p:ext uri="{BB962C8B-B14F-4D97-AF65-F5344CB8AC3E}">
        <p14:creationId xmlns:p14="http://schemas.microsoft.com/office/powerpoint/2010/main" val="282099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06E4B-6977-4C1F-A5DF-832ED3705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01" y="500055"/>
            <a:ext cx="9648617" cy="53735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BF0935-B82E-46EF-8173-1CBBA2E486A0}"/>
              </a:ext>
            </a:extLst>
          </p:cNvPr>
          <p:cNvSpPr/>
          <p:nvPr/>
        </p:nvSpPr>
        <p:spPr>
          <a:xfrm>
            <a:off x="9815710" y="5961083"/>
            <a:ext cx="124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Graphics: EPFL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51512-6794-44E2-A17A-A15220B3CFC9}"/>
              </a:ext>
            </a:extLst>
          </p:cNvPr>
          <p:cNvSpPr/>
          <p:nvPr/>
        </p:nvSpPr>
        <p:spPr>
          <a:xfrm>
            <a:off x="3443060" y="6081773"/>
            <a:ext cx="559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important: Demand Side Management</a:t>
            </a:r>
          </a:p>
        </p:txBody>
      </p:sp>
    </p:spTree>
    <p:extLst>
      <p:ext uri="{BB962C8B-B14F-4D97-AF65-F5344CB8AC3E}">
        <p14:creationId xmlns:p14="http://schemas.microsoft.com/office/powerpoint/2010/main" val="42721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BF7300-5301-4C3C-94AD-5D763FB8B978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range of future technologies are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891BB-E845-4763-A2DE-9B938E013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60" y="1194535"/>
            <a:ext cx="5895975" cy="3305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E5774-569F-4744-8C2C-85CF2097B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7" y="1170722"/>
            <a:ext cx="5048250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5AD7B-68C8-4C6E-BF7E-0AA8A952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75" y="4849077"/>
            <a:ext cx="57340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78609-7AA9-4663-B5F4-676811C35767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Technological readiness in net-zero scenarios?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F6FBC-B9FD-4FD1-9F0E-754B655BC248}"/>
              </a:ext>
            </a:extLst>
          </p:cNvPr>
          <p:cNvSpPr/>
          <p:nvPr/>
        </p:nvSpPr>
        <p:spPr>
          <a:xfrm>
            <a:off x="1567543" y="5910110"/>
            <a:ext cx="1073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https://globalchange.mit.edu/news-media/jp-news-outreach/affordable-direct-air-capture-myth-or-reality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F7E59-9B9F-4A5D-9C59-4B20CBA28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2" y="1006527"/>
            <a:ext cx="6479214" cy="4577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9F13D1-6269-4EC6-B284-8D42AF1BA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142" y="1053459"/>
            <a:ext cx="6518858" cy="37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4FC559-BC03-45AA-BA52-66FAD68C521F}"/>
              </a:ext>
            </a:extLst>
          </p:cNvPr>
          <p:cNvSpPr txBox="1"/>
          <p:nvPr/>
        </p:nvSpPr>
        <p:spPr>
          <a:xfrm>
            <a:off x="67258" y="663482"/>
            <a:ext cx="118953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Pledges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numerous governments and companies to reach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net-zero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greenhouse gas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emissions,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Action Plans are needed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002D62"/>
                </a:solidFill>
              </a:rPr>
              <a:t>		</a:t>
            </a:r>
            <a:r>
              <a:rPr lang="en-US" sz="2400" dirty="0">
                <a:solidFill>
                  <a:srgbClr val="002D62"/>
                </a:solidFill>
              </a:rPr>
              <a:t>Opportunities and challenges for </a:t>
            </a:r>
            <a:r>
              <a:rPr lang="en-US" sz="2400" b="1" dirty="0">
                <a:solidFill>
                  <a:srgbClr val="002D62"/>
                </a:solidFill>
              </a:rPr>
              <a:t>scalable</a:t>
            </a:r>
            <a:r>
              <a:rPr lang="en-US" sz="2400" dirty="0">
                <a:solidFill>
                  <a:srgbClr val="002D62"/>
                </a:solidFill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rgbClr val="002D62"/>
                </a:solidFill>
              </a:rPr>
              <a:t>low-carbon energy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1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1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Economic: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Do we have technologies? Are they economically competitive? Do we have policies to support them? Lifestyle changes?</a:t>
            </a:r>
          </a:p>
          <a:p>
            <a:pPr marL="0" marR="0" lvl="0" indent="0" algn="ctr" defTabSz="911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Geopolitical: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Impacts of de-carbonization on other goals? COVID implications for a rise of protectionism? Stability of energy exporters? Impacts of Russia-Ukraine war?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Environmental: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Physical risks from climate change will be there regardless of 		    emission reduction. Impacts from low-carbon options (e.g., car battery recycling). Minerals for clean energy transition.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8AF975-051D-406C-BF4F-3D5AD79F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8" y="1505819"/>
            <a:ext cx="2155194" cy="2040903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1425410" y="6301600"/>
            <a:ext cx="899746" cy="212725"/>
          </a:xfrm>
          <a:prstGeom prst="rect">
            <a:avLst/>
          </a:prstGeom>
          <a:noFill/>
        </p:spPr>
        <p:txBody>
          <a:bodyPr lIns="91432" tIns="45717" rIns="91432" bIns="4571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752960"/>
            <a:ext cx="1189184" cy="10972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D4E705-4CB3-4A3D-A6C6-D54EA174C9B7}"/>
              </a:ext>
            </a:extLst>
          </p:cNvPr>
          <p:cNvSpPr txBox="1">
            <a:spLocks/>
          </p:cNvSpPr>
          <p:nvPr/>
        </p:nvSpPr>
        <p:spPr>
          <a:xfrm>
            <a:off x="1676400" y="102103"/>
            <a:ext cx="8839200" cy="457200"/>
          </a:xfrm>
          <a:prstGeom prst="rect">
            <a:avLst/>
          </a:prstGeom>
        </p:spPr>
        <p:txBody>
          <a:bodyPr lIns="91252" tIns="45637" rIns="91252" bIns="45637" anchor="ctr">
            <a:noAutofit/>
          </a:bodyPr>
          <a:lstStyle/>
          <a:p>
            <a:pPr marL="0" marR="0" lvl="0" indent="0" algn="l" defTabSz="9125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81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get to net-zero emissions? How quickly?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AA8681-F03B-4F05-AFDC-B18674913E61}"/>
              </a:ext>
            </a:extLst>
          </p:cNvPr>
          <p:cNvCxnSpPr>
            <a:cxnSpLocks/>
          </p:cNvCxnSpPr>
          <p:nvPr/>
        </p:nvCxnSpPr>
        <p:spPr>
          <a:xfrm>
            <a:off x="483784" y="1713831"/>
            <a:ext cx="3026004" cy="1715169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F6AF90-C4B9-4EFC-BD0D-D03114DA917F}"/>
              </a:ext>
            </a:extLst>
          </p:cNvPr>
          <p:cNvCxnSpPr>
            <a:cxnSpLocks/>
          </p:cNvCxnSpPr>
          <p:nvPr/>
        </p:nvCxnSpPr>
        <p:spPr>
          <a:xfrm flipV="1">
            <a:off x="483784" y="1788464"/>
            <a:ext cx="2960016" cy="1669498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6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92A87-15DF-491D-9CB1-C4F0C11B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75" y="0"/>
            <a:ext cx="724204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304801"/>
            <a:ext cx="9144000" cy="838200"/>
          </a:xfrm>
          <a:prstGeom prst="rect">
            <a:avLst/>
          </a:prstGeom>
        </p:spPr>
        <p:txBody>
          <a:bodyPr lIns="91087" tIns="45563" rIns="91087" bIns="4556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97" y="3007500"/>
            <a:ext cx="1187431" cy="153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3121" y="1290926"/>
            <a:ext cx="8627952" cy="707886"/>
          </a:xfrm>
          <a:prstGeom prst="rect">
            <a:avLst/>
          </a:prstGeom>
          <a:noFill/>
        </p:spPr>
        <p:txBody>
          <a:bodyPr wrap="square" lIns="91087" tIns="45563" rIns="91087" bIns="45563" rtlCol="0">
            <a:spAutoFit/>
          </a:bodyPr>
          <a:lstStyle/>
          <a:p>
            <a:pPr marL="0" marR="0" lvl="0" indent="0" algn="ctr" defTabSz="91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32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Questions or comments?</a:t>
            </a:r>
          </a:p>
          <a:p>
            <a:pPr marL="0" marR="0" lvl="0" indent="0" algn="ctr" defTabSz="91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325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Please contact Sergey Paltsev 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62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paltsev@mit.edu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325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5672" y="6407961"/>
            <a:ext cx="8627952" cy="152400"/>
          </a:xfrm>
          <a:prstGeom prst="rect">
            <a:avLst/>
          </a:prstGeom>
          <a:gradFill flip="none" rotWithShape="1">
            <a:gsLst>
              <a:gs pos="90000">
                <a:srgbClr val="7AAADB"/>
              </a:gs>
              <a:gs pos="417">
                <a:schemeClr val="bg1"/>
              </a:gs>
              <a:gs pos="10000">
                <a:srgbClr val="7AAADB"/>
              </a:gs>
              <a:gs pos="25000">
                <a:srgbClr val="002D62"/>
              </a:gs>
              <a:gs pos="75000">
                <a:srgbClr val="002D62"/>
              </a:gs>
              <a:gs pos="40000">
                <a:srgbClr val="006325"/>
              </a:gs>
              <a:gs pos="60000">
                <a:srgbClr val="006325"/>
              </a:gs>
              <a:gs pos="50000">
                <a:srgbClr val="A1D3AB"/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7" tIns="45563" rIns="91087" bIns="45563" rtlCol="0" anchor="ctr"/>
          <a:lstStyle/>
          <a:p>
            <a:pPr marL="0" marR="0" lvl="0" indent="0" algn="ctr" defTabSz="91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17858-A3C1-4089-861C-C23D452B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23" y="3251179"/>
            <a:ext cx="512718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9C28-88E0-4E01-A81B-4F67D696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453D4-0C24-409B-ABAF-E78E8B00E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9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25162-7E57-43D1-B98A-2EDF398C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1" y="1117410"/>
            <a:ext cx="10233180" cy="4623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25149-74FE-4139-B143-9C234B0BF770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world has to decarbonize…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D034F-1DB7-4E98-A73E-FB639F0F12B4}"/>
              </a:ext>
            </a:extLst>
          </p:cNvPr>
          <p:cNvSpPr txBox="1"/>
          <p:nvPr/>
        </p:nvSpPr>
        <p:spPr>
          <a:xfrm>
            <a:off x="5747684" y="6200358"/>
            <a:ext cx="404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043">
              <a:defRPr/>
            </a:pPr>
            <a:r>
              <a:rPr lang="en-US" sz="1600" dirty="0">
                <a:solidFill>
                  <a:srgbClr val="002D62"/>
                </a:solidFill>
                <a:latin typeface="Verdana"/>
              </a:rPr>
              <a:t>Source: IPCC 1.5C Report (2018)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84860-D5E0-42B0-BA44-521B5629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8554D-D512-454C-9B8F-7B161B69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1" y="1241678"/>
            <a:ext cx="11156217" cy="53647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34C0A-0BC5-4AE5-9905-F73990861183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…at an unprecedented pace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D97F91-4E58-41CF-BC55-937532124F3A}"/>
              </a:ext>
            </a:extLst>
          </p:cNvPr>
          <p:cNvSpPr/>
          <p:nvPr/>
        </p:nvSpPr>
        <p:spPr>
          <a:xfrm>
            <a:off x="6260325" y="1826453"/>
            <a:ext cx="526472" cy="424873"/>
          </a:xfrm>
          <a:prstGeom prst="ellipse">
            <a:avLst/>
          </a:prstGeom>
          <a:noFill/>
          <a:ln w="539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23AD144E-E7F0-4F5C-8C9C-56B998AE3435}"/>
              </a:ext>
            </a:extLst>
          </p:cNvPr>
          <p:cNvSpPr/>
          <p:nvPr/>
        </p:nvSpPr>
        <p:spPr>
          <a:xfrm rot="20566467">
            <a:off x="8149199" y="1207912"/>
            <a:ext cx="554181" cy="294880"/>
          </a:xfrm>
          <a:prstGeom prst="rightArrow">
            <a:avLst>
              <a:gd name="adj1" fmla="val 50000"/>
              <a:gd name="adj2" fmla="val 469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7F6C258-6BBE-414A-B8B6-509009859C91}"/>
              </a:ext>
            </a:extLst>
          </p:cNvPr>
          <p:cNvSpPr/>
          <p:nvPr/>
        </p:nvSpPr>
        <p:spPr>
          <a:xfrm rot="1638443">
            <a:off x="5710966" y="1534063"/>
            <a:ext cx="554181" cy="294880"/>
          </a:xfrm>
          <a:prstGeom prst="rightArrow">
            <a:avLst>
              <a:gd name="adj1" fmla="val 50000"/>
              <a:gd name="adj2" fmla="val 4692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FC27BA-8C0B-4958-9A90-4EE0F74DD951}"/>
              </a:ext>
            </a:extLst>
          </p:cNvPr>
          <p:cNvSpPr/>
          <p:nvPr/>
        </p:nvSpPr>
        <p:spPr>
          <a:xfrm flipH="1" flipV="1">
            <a:off x="4282072" y="2717525"/>
            <a:ext cx="812990" cy="459557"/>
          </a:xfrm>
          <a:prstGeom prst="ellipse">
            <a:avLst/>
          </a:prstGeom>
          <a:noFill/>
          <a:ln w="539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8C4C9-4ADA-4C50-8144-BF4F245F61F0}"/>
              </a:ext>
            </a:extLst>
          </p:cNvPr>
          <p:cNvSpPr txBox="1"/>
          <p:nvPr/>
        </p:nvSpPr>
        <p:spPr>
          <a:xfrm>
            <a:off x="8734614" y="929984"/>
            <a:ext cx="835304" cy="630867"/>
          </a:xfrm>
          <a:prstGeom prst="rect">
            <a:avLst/>
          </a:prstGeom>
          <a:noFill/>
        </p:spPr>
        <p:txBody>
          <a:bodyPr wrap="square" lIns="76134" tIns="38063" rIns="76134" bIns="38063" rtlCol="0">
            <a:spAutoFit/>
          </a:bodyPr>
          <a:lstStyle/>
          <a:p>
            <a:pPr defTabSz="913300">
              <a:defRPr/>
            </a:pPr>
            <a:r>
              <a:rPr lang="en-US" sz="3600" b="1" dirty="0">
                <a:solidFill>
                  <a:srgbClr val="002D62"/>
                </a:solidFill>
                <a:latin typeface="Verdana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D08AC-D200-4346-9A46-283A976BFEB6}"/>
              </a:ext>
            </a:extLst>
          </p:cNvPr>
          <p:cNvSpPr txBox="1"/>
          <p:nvPr/>
        </p:nvSpPr>
        <p:spPr>
          <a:xfrm>
            <a:off x="4454707" y="929984"/>
            <a:ext cx="224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043">
              <a:defRPr/>
            </a:pPr>
            <a:r>
              <a:rPr lang="en-US" sz="1600" dirty="0">
                <a:solidFill>
                  <a:srgbClr val="002D62"/>
                </a:solidFill>
                <a:latin typeface="Verdana"/>
              </a:rPr>
              <a:t>Global financial crisis: 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61F6F-DBE1-42F8-84EC-D42CDC8D1AE5}"/>
              </a:ext>
            </a:extLst>
          </p:cNvPr>
          <p:cNvSpPr txBox="1"/>
          <p:nvPr/>
        </p:nvSpPr>
        <p:spPr>
          <a:xfrm>
            <a:off x="6457637" y="741359"/>
            <a:ext cx="145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043">
              <a:defRPr/>
            </a:pPr>
            <a:r>
              <a:rPr lang="en-US" sz="1600" dirty="0">
                <a:solidFill>
                  <a:srgbClr val="002D62"/>
                </a:solidFill>
                <a:latin typeface="Verdana"/>
              </a:rPr>
              <a:t>Pandemic: 6%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FF9CD0-4FDA-42E6-A99D-DC9AB8954EAB}"/>
              </a:ext>
            </a:extLst>
          </p:cNvPr>
          <p:cNvSpPr/>
          <p:nvPr/>
        </p:nvSpPr>
        <p:spPr>
          <a:xfrm>
            <a:off x="7512568" y="1458620"/>
            <a:ext cx="526472" cy="424873"/>
          </a:xfrm>
          <a:prstGeom prst="ellipse">
            <a:avLst/>
          </a:prstGeom>
          <a:noFill/>
          <a:ln w="539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25CA7306-7975-406A-9085-EE939AE384B6}"/>
              </a:ext>
            </a:extLst>
          </p:cNvPr>
          <p:cNvSpPr/>
          <p:nvPr/>
        </p:nvSpPr>
        <p:spPr>
          <a:xfrm rot="1969182">
            <a:off x="6992832" y="1188208"/>
            <a:ext cx="554181" cy="294880"/>
          </a:xfrm>
          <a:prstGeom prst="rightArrow">
            <a:avLst>
              <a:gd name="adj1" fmla="val 50000"/>
              <a:gd name="adj2" fmla="val 4692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E6227-25B8-4807-B888-1FB7D1C4C40E}"/>
              </a:ext>
            </a:extLst>
          </p:cNvPr>
          <p:cNvSpPr txBox="1"/>
          <p:nvPr/>
        </p:nvSpPr>
        <p:spPr>
          <a:xfrm>
            <a:off x="2473442" y="2056616"/>
            <a:ext cx="2931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043">
              <a:defRPr/>
            </a:pPr>
            <a:r>
              <a:rPr lang="en-US" sz="1600" dirty="0">
                <a:solidFill>
                  <a:srgbClr val="002D62"/>
                </a:solidFill>
                <a:latin typeface="Verdana"/>
              </a:rPr>
              <a:t>Dissolution of USSR is counter-balanced by China’s rise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63EDA8-757A-44BB-A383-2F08C600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76392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-120957"/>
            <a:ext cx="10852727" cy="7488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 Bold" pitchFamily="34" charset="0"/>
              </a:rPr>
              <a:t>IEA World Energy Outlook 2021: Goals vs Reality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9914" y="1305422"/>
            <a:ext cx="1941657" cy="4939652"/>
          </a:xfrm>
          <a:prstGeom prst="rect">
            <a:avLst/>
          </a:prstGeom>
          <a:noFill/>
        </p:spPr>
        <p:txBody>
          <a:bodyPr wrap="square" lIns="91260" tIns="45640" rIns="91260" bIns="45640" rtlCol="0">
            <a:spAutoFit/>
          </a:bodyPr>
          <a:lstStyle/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STEPS (Stated Policies Scenario)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reflects current policy settings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APS (Announced Pledges Scenario)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assumes that all NDCs and longer term targets are met</a:t>
            </a: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SDS (Sustainable Development Scenario)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meets UN SDGs</a:t>
            </a: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defTabSz="9126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2D62"/>
                </a:solidFill>
                <a:latin typeface="Arial" charset="0"/>
              </a:rPr>
              <a:t>NZE (Net zero Emissions by 2050)</a:t>
            </a:r>
            <a:r>
              <a:rPr lang="en-US" sz="1500" dirty="0">
                <a:solidFill>
                  <a:srgbClr val="002D62"/>
                </a:solidFill>
                <a:latin typeface="Arial" charset="0"/>
              </a:rPr>
              <a:t> for global energy sector</a:t>
            </a:r>
          </a:p>
          <a:p>
            <a:pPr marL="0" marR="0" lvl="0" indent="0" algn="l" defTabSz="9126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6C333-8DA7-4D71-A709-13FA579A4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8" y="1164971"/>
            <a:ext cx="9190152" cy="4387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D863C-C98A-429E-808E-0DD43556FB5B}"/>
              </a:ext>
            </a:extLst>
          </p:cNvPr>
          <p:cNvSpPr txBox="1"/>
          <p:nvPr/>
        </p:nvSpPr>
        <p:spPr>
          <a:xfrm>
            <a:off x="141402" y="251525"/>
            <a:ext cx="1139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IEA 2021 World Energy Outlook: Goals vs Reality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3A44A-19BC-4B6A-8B40-A62043B24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6" y="5816246"/>
            <a:ext cx="979486" cy="90522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F21B53D-B7E2-43A4-BF03-B1328BE4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5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12956-F09F-4428-ACB9-BEB57822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6" y="381000"/>
            <a:ext cx="9525000" cy="60960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E18B95-A745-401F-8046-AA7D03357D6E}"/>
              </a:ext>
            </a:extLst>
          </p:cNvPr>
          <p:cNvSpPr txBox="1">
            <a:spLocks/>
          </p:cNvSpPr>
          <p:nvPr/>
        </p:nvSpPr>
        <p:spPr>
          <a:xfrm>
            <a:off x="9542641" y="3689910"/>
            <a:ext cx="2885533" cy="11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Solar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70F7C4-1AFC-47A7-8A74-C6819FA21820}"/>
              </a:ext>
            </a:extLst>
          </p:cNvPr>
          <p:cNvSpPr/>
          <p:nvPr/>
        </p:nvSpPr>
        <p:spPr>
          <a:xfrm rot="9656830">
            <a:off x="8395855" y="3939654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9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B9C31-38A7-4F40-8096-A427AA8F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81000"/>
            <a:ext cx="9525000" cy="609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A2367-6061-4ADA-BC0F-161C6EC12948}"/>
              </a:ext>
            </a:extLst>
          </p:cNvPr>
          <p:cNvSpPr txBox="1"/>
          <p:nvPr/>
        </p:nvSpPr>
        <p:spPr>
          <a:xfrm>
            <a:off x="380010" y="2967335"/>
            <a:ext cx="11566567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we done with energy transition?</a:t>
            </a:r>
          </a:p>
        </p:txBody>
      </p:sp>
    </p:spTree>
    <p:extLst>
      <p:ext uri="{BB962C8B-B14F-4D97-AF65-F5344CB8AC3E}">
        <p14:creationId xmlns:p14="http://schemas.microsoft.com/office/powerpoint/2010/main" val="317013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016F7-9EFD-4F4D-B01E-676E719C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43E8-96D5-4705-8AD0-12331ED5CD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2AD5B3-24E0-4D89-8356-174B9870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23" y="2118074"/>
            <a:ext cx="4362450" cy="290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73E623-46FF-497B-9BD1-D640297F8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38" y="1952934"/>
            <a:ext cx="4400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GC Powerpoint Template.WHITE.fulltitle">
  <a:themeElements>
    <a:clrScheme name="Joint Program on Global Change Template Colors">
      <a:dk1>
        <a:srgbClr val="002D62"/>
      </a:dk1>
      <a:lt1>
        <a:srgbClr val="FFFFFF"/>
      </a:lt1>
      <a:dk2>
        <a:srgbClr val="006325"/>
      </a:dk2>
      <a:lt2>
        <a:srgbClr val="FFFFFF"/>
      </a:lt2>
      <a:accent1>
        <a:srgbClr val="005288"/>
      </a:accent1>
      <a:accent2>
        <a:srgbClr val="78A22F"/>
      </a:accent2>
      <a:accent3>
        <a:srgbClr val="B30838"/>
      </a:accent3>
      <a:accent4>
        <a:srgbClr val="AB650D"/>
      </a:accent4>
      <a:accent5>
        <a:srgbClr val="F7A51C"/>
      </a:accent5>
      <a:accent6>
        <a:srgbClr val="00958F"/>
      </a:accent6>
      <a:hlink>
        <a:srgbClr val="C7D6EE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E1442E52814FA9F1B51739530B2E" ma:contentTypeVersion="16" ma:contentTypeDescription="Create a new document." ma:contentTypeScope="" ma:versionID="fae0b0589eed6b0f2d1d2cd49dff4d92">
  <xsd:schema xmlns:xsd="http://www.w3.org/2001/XMLSchema" xmlns:xs="http://www.w3.org/2001/XMLSchema" xmlns:p="http://schemas.microsoft.com/office/2006/metadata/properties" xmlns:ns2="a4bd4da7-b61f-4c8f-a6b6-0fba449af9a5" xmlns:ns3="030e9ef2-c089-4150-a305-fe53eb106fe7" targetNamespace="http://schemas.microsoft.com/office/2006/metadata/properties" ma:root="true" ma:fieldsID="6cfa9e63b8406bfe0f530dd5587d0445" ns2:_="" ns3:_="">
    <xsd:import namespace="a4bd4da7-b61f-4c8f-a6b6-0fba449af9a5"/>
    <xsd:import namespace="030e9ef2-c089-4150-a305-fe53eb106f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4da7-b61f-4c8f-a6b6-0fba449af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4d4432-dc9c-456d-883f-1444e3999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9ef2-c089-4150-a305-fe53eb106f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a4c30c-6ed2-4417-9787-fb3a49792937}" ma:internalName="TaxCatchAll" ma:showField="CatchAllData" ma:web="030e9ef2-c089-4150-a305-fe53eb106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4bd4da7-b61f-4c8f-a6b6-0fba449af9a5" xsi:nil="true"/>
    <SharedWithUsers xmlns="030e9ef2-c089-4150-a305-fe53eb106fe7">
      <UserInfo>
        <DisplayName/>
        <AccountId xsi:nil="true"/>
        <AccountType/>
      </UserInfo>
    </SharedWithUsers>
    <TaxCatchAll xmlns="030e9ef2-c089-4150-a305-fe53eb106fe7" xsi:nil="true"/>
    <lcf76f155ced4ddcb4097134ff3c332f xmlns="a4bd4da7-b61f-4c8f-a6b6-0fba449af9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BC2C7B-7525-4B7F-8A22-8FE7245169D0}"/>
</file>

<file path=customXml/itemProps2.xml><?xml version="1.0" encoding="utf-8"?>
<ds:datastoreItem xmlns:ds="http://schemas.openxmlformats.org/officeDocument/2006/customXml" ds:itemID="{1901FA90-D164-4CDD-B0E0-5AD8E031F327}"/>
</file>

<file path=customXml/itemProps3.xml><?xml version="1.0" encoding="utf-8"?>
<ds:datastoreItem xmlns:ds="http://schemas.openxmlformats.org/officeDocument/2006/customXml" ds:itemID="{23978DA3-D919-4E1D-9F96-29BFD0D96B85}"/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380</Words>
  <Application>Microsoft Office PowerPoint</Application>
  <PresentationFormat>Widescreen</PresentationFormat>
  <Paragraphs>84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Bold</vt:lpstr>
      <vt:lpstr>Calibri</vt:lpstr>
      <vt:lpstr>Calibri Light</vt:lpstr>
      <vt:lpstr>Myriad Pro</vt:lpstr>
      <vt:lpstr>Verdana</vt:lpstr>
      <vt:lpstr>Office Theme</vt:lpstr>
      <vt:lpstr>JPGC Powerpoint Template.WHITE.fulltitle</vt:lpstr>
      <vt:lpstr>3_Office Theme</vt:lpstr>
      <vt:lpstr>Net-Zero: Where are we in the global energy transition?</vt:lpstr>
      <vt:lpstr>PowerPoint Presentation</vt:lpstr>
      <vt:lpstr>PowerPoint Presentation</vt:lpstr>
      <vt:lpstr>PowerPoint Presentation</vt:lpstr>
      <vt:lpstr>PowerPoint Presentation</vt:lpstr>
      <vt:lpstr>IEA World Energy Outlook 2021: Goals vs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Sergey</dc:title>
  <dc:creator>Sergey Paltsev</dc:creator>
  <cp:lastModifiedBy>Sergey Paltsev</cp:lastModifiedBy>
  <cp:revision>588</cp:revision>
  <dcterms:created xsi:type="dcterms:W3CDTF">2021-05-24T13:29:23Z</dcterms:created>
  <dcterms:modified xsi:type="dcterms:W3CDTF">2022-08-28T00:21:10Z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3897600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0x010100C977E1442E52814FA9F1B51739530B2E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