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4"/>
  </p:sldMasterIdLst>
  <p:notesMasterIdLst>
    <p:notesMasterId r:id="rId27"/>
  </p:notesMasterIdLst>
  <p:sldIdLst>
    <p:sldId id="300" r:id="rId5"/>
    <p:sldId id="1668" r:id="rId6"/>
    <p:sldId id="288" r:id="rId7"/>
    <p:sldId id="1630" r:id="rId8"/>
    <p:sldId id="1643" r:id="rId9"/>
    <p:sldId id="1659" r:id="rId10"/>
    <p:sldId id="1591" r:id="rId11"/>
    <p:sldId id="1662" r:id="rId12"/>
    <p:sldId id="1644" r:id="rId13"/>
    <p:sldId id="1645" r:id="rId14"/>
    <p:sldId id="1650" r:id="rId15"/>
    <p:sldId id="1657" r:id="rId16"/>
    <p:sldId id="1618" r:id="rId17"/>
    <p:sldId id="1190" r:id="rId18"/>
    <p:sldId id="1649" r:id="rId19"/>
    <p:sldId id="1226" r:id="rId20"/>
    <p:sldId id="1665" r:id="rId21"/>
    <p:sldId id="1651" r:id="rId22"/>
    <p:sldId id="1666" r:id="rId23"/>
    <p:sldId id="1251" r:id="rId24"/>
    <p:sldId id="1663" r:id="rId25"/>
    <p:sldId id="166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5A6"/>
    <a:srgbClr val="A31F34"/>
    <a:srgbClr val="ED7D31"/>
    <a:srgbClr val="EDBF20"/>
    <a:srgbClr val="E67D41"/>
    <a:srgbClr val="5F9CCE"/>
    <a:srgbClr val="E31A1C"/>
    <a:srgbClr val="BEABD2"/>
    <a:srgbClr val="F8EC88"/>
    <a:srgbClr val="ADE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77" autoAdjust="0"/>
    <p:restoredTop sz="93657" autoAdjust="0"/>
  </p:normalViewPr>
  <p:slideViewPr>
    <p:cSldViewPr snapToGrid="0" snapToObjects="1">
      <p:cViewPr>
        <p:scale>
          <a:sx n="50" d="100"/>
          <a:sy n="50" d="100"/>
        </p:scale>
        <p:origin x="440" y="3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ittekatte, Tim" userId="b4e399fe-e1a6-476f-b286-ec05287d1ada" providerId="ADAL" clId="{61C87FB7-F84D-4778-B712-0B723B65660B}"/>
    <pc:docChg chg="delSld">
      <pc:chgData name="Schittekatte, Tim" userId="b4e399fe-e1a6-476f-b286-ec05287d1ada" providerId="ADAL" clId="{61C87FB7-F84D-4778-B712-0B723B65660B}" dt="2022-08-30T23:53:11.529" v="0" actId="47"/>
      <pc:docMkLst>
        <pc:docMk/>
      </pc:docMkLst>
      <pc:sldChg chg="del">
        <pc:chgData name="Schittekatte, Tim" userId="b4e399fe-e1a6-476f-b286-ec05287d1ada" providerId="ADAL" clId="{61C87FB7-F84D-4778-B712-0B723B65660B}" dt="2022-08-30T23:53:11.529" v="0" actId="47"/>
        <pc:sldMkLst>
          <pc:docMk/>
          <pc:sldMk cId="2767264229" sldId="287"/>
        </pc:sldMkLst>
      </pc:sldChg>
      <pc:sldChg chg="del">
        <pc:chgData name="Schittekatte, Tim" userId="b4e399fe-e1a6-476f-b286-ec05287d1ada" providerId="ADAL" clId="{61C87FB7-F84D-4778-B712-0B723B65660B}" dt="2022-08-30T23:53:11.529" v="0" actId="47"/>
        <pc:sldMkLst>
          <pc:docMk/>
          <pc:sldMk cId="988541972" sldId="1592"/>
        </pc:sldMkLst>
      </pc:sldChg>
      <pc:sldChg chg="del">
        <pc:chgData name="Schittekatte, Tim" userId="b4e399fe-e1a6-476f-b286-ec05287d1ada" providerId="ADAL" clId="{61C87FB7-F84D-4778-B712-0B723B65660B}" dt="2022-08-30T23:53:11.529" v="0" actId="47"/>
        <pc:sldMkLst>
          <pc:docMk/>
          <pc:sldMk cId="3257891152" sldId="1595"/>
        </pc:sldMkLst>
      </pc:sldChg>
      <pc:sldChg chg="del">
        <pc:chgData name="Schittekatte, Tim" userId="b4e399fe-e1a6-476f-b286-ec05287d1ada" providerId="ADAL" clId="{61C87FB7-F84D-4778-B712-0B723B65660B}" dt="2022-08-30T23:53:11.529" v="0" actId="47"/>
        <pc:sldMkLst>
          <pc:docMk/>
          <pc:sldMk cId="3905786587" sldId="1632"/>
        </pc:sldMkLst>
      </pc:sldChg>
      <pc:sldChg chg="del">
        <pc:chgData name="Schittekatte, Tim" userId="b4e399fe-e1a6-476f-b286-ec05287d1ada" providerId="ADAL" clId="{61C87FB7-F84D-4778-B712-0B723B65660B}" dt="2022-08-30T23:53:11.529" v="0" actId="47"/>
        <pc:sldMkLst>
          <pc:docMk/>
          <pc:sldMk cId="267514013" sldId="1642"/>
        </pc:sldMkLst>
      </pc:sldChg>
      <pc:sldChg chg="del">
        <pc:chgData name="Schittekatte, Tim" userId="b4e399fe-e1a6-476f-b286-ec05287d1ada" providerId="ADAL" clId="{61C87FB7-F84D-4778-B712-0B723B65660B}" dt="2022-08-30T23:53:11.529" v="0" actId="47"/>
        <pc:sldMkLst>
          <pc:docMk/>
          <pc:sldMk cId="3566858330" sldId="1648"/>
        </pc:sldMkLst>
      </pc:sldChg>
      <pc:sldChg chg="del">
        <pc:chgData name="Schittekatte, Tim" userId="b4e399fe-e1a6-476f-b286-ec05287d1ada" providerId="ADAL" clId="{61C87FB7-F84D-4778-B712-0B723B65660B}" dt="2022-08-30T23:53:11.529" v="0" actId="47"/>
        <pc:sldMkLst>
          <pc:docMk/>
          <pc:sldMk cId="264179721" sldId="1653"/>
        </pc:sldMkLst>
      </pc:sldChg>
      <pc:sldChg chg="del">
        <pc:chgData name="Schittekatte, Tim" userId="b4e399fe-e1a6-476f-b286-ec05287d1ada" providerId="ADAL" clId="{61C87FB7-F84D-4778-B712-0B723B65660B}" dt="2022-08-30T23:53:11.529" v="0" actId="47"/>
        <pc:sldMkLst>
          <pc:docMk/>
          <pc:sldMk cId="1274789088" sldId="16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AEA84-E369-C244-9A24-EE1016F8105F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3A0D5-FB9B-B64D-A1F4-1A4CE136D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31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Today maybe a systematic risk, that justifies intervention but not a counterargument to not improve market design. Several non-systematic risks could have also created big issues.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3A0D5-FB9B-B64D-A1F4-1A4CE136DC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3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are hunting for inframarginal rents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3A0D5-FB9B-B64D-A1F4-1A4CE136DC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53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Should we interpret that renewables are to blame? Why does she mention it? INFRAMARGINAL 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3A0D5-FB9B-B64D-A1F4-1A4CE136DC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81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Systematic risk? Yes, but not an excuse not to improve the markets further</a:t>
            </a:r>
          </a:p>
          <a:p>
            <a:endParaRPr lang="en-GB" dirty="0"/>
          </a:p>
          <a:p>
            <a:r>
              <a:rPr lang="en-GB" dirty="0"/>
              <a:t>End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3A0D5-FB9B-B64D-A1F4-1A4CE136DC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12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Ex-post without shooting the messenger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3A0D5-FB9B-B64D-A1F4-1A4CE136DC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47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Ex-post without shooting the messenger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3A0D5-FB9B-B64D-A1F4-1A4CE136DC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46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Inefficiently allocating a (more than ever) essential and potential scarce 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3A0D5-FB9B-B64D-A1F4-1A4CE136DC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13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Ex-post without shooting the messenger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33A0D5-FB9B-B64D-A1F4-1A4CE136DC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8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B4FF-A973-D743-82C3-079AF2266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0FF01-1ED9-9943-BC50-1E6B06971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731F2-125B-6A49-9CE4-5FF001F27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39F39-D161-F44E-82E3-4DB8243B7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CC28B-D29E-3F4D-85BA-E3A2662B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12FB-18B7-0B48-B7C8-86BEA066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1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2FFB2-CB99-CF4F-B8CF-859D7B384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CE8CC-DD0A-544C-B94D-29C67EA66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38453-D8AD-0A4C-BE94-6979F6D7B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F09BD-8615-3343-A77F-C1C7073C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C98C8-FF0A-8D4C-870D-7E1F0874B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12FB-18B7-0B48-B7C8-86BEA066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6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AC0165-6CE6-2347-9C47-698188CD8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FE5D1-9FD5-1D49-A872-C9E310B9B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A595B-757F-E646-9A48-D213F6288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30594-F4F7-A94D-AF16-1D42FA07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01421-AD93-DA43-8FE1-F06F6BE48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12FB-18B7-0B48-B7C8-86BEA066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08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Background"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arth-at-night-1149733.jpg">
            <a:extLst>
              <a:ext uri="{FF2B5EF4-FFF2-40B4-BE49-F238E27FC236}">
                <a16:creationId xmlns:a16="http://schemas.microsoft.com/office/drawing/2014/main" id="{09E7C56F-6B08-9D4D-94AE-8993327952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44" b="14655"/>
          <a:stretch/>
        </p:blipFill>
        <p:spPr>
          <a:xfrm>
            <a:off x="2" y="-17216"/>
            <a:ext cx="12192000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299" y="6415387"/>
            <a:ext cx="513687" cy="271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1" y="6126480"/>
            <a:ext cx="1184819" cy="6309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8F8CA3-BC96-AE43-8477-5B948E149C5A}"/>
              </a:ext>
            </a:extLst>
          </p:cNvPr>
          <p:cNvSpPr txBox="1"/>
          <p:nvPr userDrawn="1"/>
        </p:nvSpPr>
        <p:spPr>
          <a:xfrm>
            <a:off x="10479024" y="6553534"/>
            <a:ext cx="939800" cy="19620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fld id="{F06FB3C0-A5EA-F449-A01C-F014E50C606E}" type="slidenum">
              <a:rPr lang="en-US" sz="675" smtClean="0">
                <a:solidFill>
                  <a:schemeClr val="bg1"/>
                </a:solidFill>
              </a:rPr>
              <a:pPr algn="r"/>
              <a:t>‹#›</a:t>
            </a:fld>
            <a:endParaRPr lang="en-US" sz="675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BF599C-4D8A-6245-82D4-207B0EAD65F2}"/>
              </a:ext>
            </a:extLst>
          </p:cNvPr>
          <p:cNvSpPr/>
          <p:nvPr userDrawn="1"/>
        </p:nvSpPr>
        <p:spPr>
          <a:xfrm>
            <a:off x="5884784" y="3140570"/>
            <a:ext cx="393192" cy="4571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5246B857-A90F-DE4E-B81A-E1AFFD8E63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59139" y="3950486"/>
            <a:ext cx="12191999" cy="39213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6C0EF61-DEB4-D844-8333-A42353B1FC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" y="3462977"/>
            <a:ext cx="12191999" cy="39319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77EFD14-E3DF-8748-8BD8-C0F3C71E71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28967"/>
            <a:ext cx="12192000" cy="76606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3416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3A67D-9D35-CA41-A69A-032E7EC35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32" y="283642"/>
            <a:ext cx="11756007" cy="1003447"/>
          </a:xfrm>
        </p:spPr>
        <p:txBody>
          <a:bodyPr anchor="b">
            <a:noAutofit/>
          </a:bodyPr>
          <a:lstStyle>
            <a:lvl1pPr>
              <a:defRPr sz="5400" b="1">
                <a:solidFill>
                  <a:srgbClr val="A31F3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F658F-B018-1249-AA19-A29D96CCE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532" y="1304448"/>
            <a:ext cx="11756007" cy="5059625"/>
          </a:xfrm>
        </p:spPr>
        <p:txBody>
          <a:bodyPr>
            <a:noAutofit/>
          </a:bodyPr>
          <a:lstStyle>
            <a:lvl1pPr>
              <a:defRPr sz="4000" b="1">
                <a:latin typeface="+mj-lt"/>
              </a:defRPr>
            </a:lvl1pPr>
            <a:lvl2pPr marL="574675" indent="-290513">
              <a:buFont typeface="Calibri Light" panose="020F0302020204030204" pitchFamily="34" charset="0"/>
              <a:buChar char="−"/>
              <a:defRPr sz="3600"/>
            </a:lvl2pPr>
            <a:lvl3pPr marL="803275" indent="-228600">
              <a:buFont typeface="Calibri Light" panose="020F0302020204030204" pitchFamily="34" charset="0"/>
              <a:buChar char="∙"/>
              <a:defRPr sz="3200"/>
            </a:lvl3pPr>
            <a:lvl4pPr marL="1600200" indent="-228600">
              <a:buFont typeface="Calibri Light" panose="020F0302020204030204" pitchFamily="34" charset="0"/>
              <a:buChar char="∙"/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231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8307A-B857-2D44-B9AE-5FEF68726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5400" b="1">
                <a:solidFill>
                  <a:srgbClr val="A31F34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A748B-B818-6948-85A4-AE6EB102F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ABA334-B98E-44CE-9B95-B3366AA20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461" y="6118501"/>
            <a:ext cx="1359887" cy="67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4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A4DC1-43D7-DD4F-A61D-C5C84FDD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149C7-5DBC-B449-9797-C0487531A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5845-1A78-9947-886F-26B22EDF1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4792F-E0A6-FE4A-9519-666878721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22E49-1031-E148-BCA5-66ABCE61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C6E9D-CB12-0943-BA1E-F10DC6B3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12FB-18B7-0B48-B7C8-86BEA066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3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41755-D672-DA4F-9D60-5D78CEDA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2883E-AE34-D348-9EA6-044F152FE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52C82-7F1B-444E-AC56-F5BEECC96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614CBC-AE6D-C347-A8AA-7A2E693F5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1F9297-4D2E-754B-AEFF-42D46CA7BD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B8557-2F95-D447-A701-5D75B11D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59C113-CA4F-074E-BCC1-7AC5766E9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49B8CB-CDA1-444E-B983-61762AD8F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12FB-18B7-0B48-B7C8-86BEA066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8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7F8FE-538B-8D40-A5D1-6418F278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CDE9AB-9F1D-D04F-97E7-2429A1EB3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47F700-A587-5F47-AC52-C3FB8DC0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B8BCD-73B6-4E4B-BAB0-3B763B99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12FB-18B7-0B48-B7C8-86BEA066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8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BFE8-F8BA-AC4C-829F-EB3043144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BC0786-94F9-5A40-B387-9E38F4CFB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E0CAC-CBCE-5645-8D53-12A7D3040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12FB-18B7-0B48-B7C8-86BEA066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2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FBA63-0931-E645-8350-2953A0617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A4D6E-52C9-7946-9E2A-EECEF4F35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F0FA9-84F7-6D4A-A4AA-C6FA7BE01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600F0-B2FC-6046-97B2-3C586B34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4AC88-D0B1-B34B-AB62-07BCF4554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C2ACF-E7A9-474F-8ED6-95BEB3AC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12FB-18B7-0B48-B7C8-86BEA066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6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135D2-374F-1040-AABF-40C78849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578ED9-DCF4-3548-877B-1FAD28EA3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1551E-4DE8-F54E-ACB7-DD5CCA59B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3A027-60FC-FD40-80E1-7B237BE3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EA7EB-3FD0-F243-98FF-AC7B58B40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F5CC7-576D-774F-8267-DC9AFF9E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12FB-18B7-0B48-B7C8-86BEA066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3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4E0ABA-6951-6E40-9792-501CB0EA8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F806F-7104-BF48-AA44-E85CF1E6B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407C9-710F-2D4D-AE1A-1A4EEE6EF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D9DE1-DF12-854E-828A-E31085DCC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DCA77-76F5-8641-A7DB-2794F4959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612FB-18B7-0B48-B7C8-86BEA0663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7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batlle@mit.edu" TargetMode="External"/><Relationship Id="rId2" Type="http://schemas.openxmlformats.org/officeDocument/2006/relationships/hyperlink" Target="mailto:schtim@mit.edu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batlle@mit.edu" TargetMode="External"/><Relationship Id="rId2" Type="http://schemas.openxmlformats.org/officeDocument/2006/relationships/hyperlink" Target="mailto:schtim@mit.edu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2EC4E-9F26-4D66-80EB-8FD56192F2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27" y="3571826"/>
            <a:ext cx="12191999" cy="853643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6278C79-6DE9-4184-97E6-6C6385C54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28" y="3787302"/>
            <a:ext cx="12191999" cy="141136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600"/>
              </a:spcAft>
            </a:pPr>
            <a:r>
              <a:rPr lang="en-US" sz="3200" dirty="0">
                <a:latin typeface="Candara" panose="020E0502030303020204" pitchFamily="34" charset="0"/>
              </a:rPr>
              <a:t>Tim Schittekatte and Carlos Batlle</a:t>
            </a:r>
            <a:br>
              <a:rPr lang="en-US" sz="3200" dirty="0">
                <a:latin typeface="Candara" panose="020E0502030303020204" pitchFamily="34" charset="0"/>
              </a:rPr>
            </a:br>
            <a:r>
              <a:rPr lang="en-US" sz="3200" dirty="0">
                <a:latin typeface="Candara" panose="020E0502030303020204" pitchFamily="34" charset="0"/>
                <a:hlinkClick r:id="rId2"/>
              </a:rPr>
              <a:t>schtim@mit.edu</a:t>
            </a:r>
            <a:r>
              <a:rPr lang="en-US" sz="3200" dirty="0">
                <a:latin typeface="Candara" panose="020E0502030303020204" pitchFamily="34" charset="0"/>
              </a:rPr>
              <a:t> and </a:t>
            </a:r>
            <a:r>
              <a:rPr lang="en-US" sz="3200" dirty="0">
                <a:latin typeface="Candara" panose="020E0502030303020204" pitchFamily="34" charset="0"/>
                <a:hlinkClick r:id="rId3"/>
              </a:rPr>
              <a:t>cbatlle@mit.edu</a:t>
            </a:r>
            <a:r>
              <a:rPr lang="en-US" sz="3200" dirty="0">
                <a:latin typeface="Candara" panose="020E0502030303020204" pitchFamily="34" charset="0"/>
              </a:rPr>
              <a:t> </a:t>
            </a:r>
            <a:br>
              <a:rPr lang="en-US" sz="3200" dirty="0">
                <a:latin typeface="Candara" panose="020E0502030303020204" pitchFamily="34" charset="0"/>
              </a:rPr>
            </a:br>
            <a:r>
              <a:rPr lang="en-US" sz="3200" dirty="0">
                <a:latin typeface="Candara" panose="020E0502030303020204" pitchFamily="34" charset="0"/>
              </a:rPr>
              <a:t>MIT Energy Initiative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br>
              <a:rPr lang="en-US" dirty="0">
                <a:latin typeface="Candara" panose="020E0502030303020204" pitchFamily="34" charset="0"/>
              </a:rPr>
            </a:br>
            <a:r>
              <a:rPr lang="en-US" dirty="0">
                <a:latin typeface="Candara" panose="020E0502030303020204" pitchFamily="34" charset="0"/>
              </a:rPr>
              <a:t>CEEPR &amp; EPRG European Energy Policy Conference</a:t>
            </a:r>
            <a:br>
              <a:rPr lang="en-US" dirty="0">
                <a:latin typeface="Candara" panose="020E0502030303020204" pitchFamily="34" charset="0"/>
              </a:rPr>
            </a:br>
            <a:r>
              <a:rPr lang="en-US" dirty="0">
                <a:latin typeface="Candara" panose="020E0502030303020204" pitchFamily="34" charset="0"/>
              </a:rPr>
              <a:t>Brussels, September 1, 2022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3D3C061-D161-4E2D-A3EE-1BD236985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50" y="1255143"/>
            <a:ext cx="11696699" cy="165778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4000" b="1" dirty="0">
                <a:latin typeface="Candara" panose="020E0502030303020204" pitchFamily="34" charset="0"/>
              </a:rPr>
              <a:t>Power market design and the EU energy crisis: </a:t>
            </a:r>
            <a:br>
              <a:rPr lang="en-GB" sz="4000" b="1" dirty="0">
                <a:latin typeface="Candara" panose="020E0502030303020204" pitchFamily="34" charset="0"/>
              </a:rPr>
            </a:br>
            <a:r>
              <a:rPr lang="en-GB" sz="4000" b="1" dirty="0">
                <a:latin typeface="Candara" panose="020E0502030303020204" pitchFamily="34" charset="0"/>
              </a:rPr>
              <a:t>don’t shoot the messenger</a:t>
            </a:r>
            <a:endParaRPr lang="en-US" sz="4000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68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479CA-7B2D-D1A4-9E22-9E5932618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2" y="0"/>
            <a:ext cx="12659668" cy="1270000"/>
          </a:xfrm>
        </p:spPr>
        <p:txBody>
          <a:bodyPr/>
          <a:lstStyle/>
          <a:p>
            <a:r>
              <a:rPr lang="en-GB" sz="5200" dirty="0"/>
              <a:t>What does not work? Market incompleteness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4B89A3-902A-A0B1-86A2-A5A34398B91D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833" y="2870200"/>
            <a:ext cx="9676567" cy="37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4C508E-601F-5948-E139-931318EA3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533" y="1422400"/>
            <a:ext cx="11503968" cy="4941673"/>
          </a:xfrm>
        </p:spPr>
        <p:txBody>
          <a:bodyPr/>
          <a:lstStyle/>
          <a:p>
            <a:r>
              <a:rPr lang="en-GB" sz="3600" dirty="0">
                <a:latin typeface="Candara" panose="020E0502030303020204" pitchFamily="34" charset="0"/>
              </a:rPr>
              <a:t>Past   ̴  investment issue in new generation</a:t>
            </a:r>
          </a:p>
          <a:p>
            <a:r>
              <a:rPr lang="en-GB" sz="3600" dirty="0">
                <a:latin typeface="Candara" panose="020E0502030303020204" pitchFamily="34" charset="0"/>
              </a:rPr>
              <a:t>Today   ̴  affordability issue for end users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CDF2F1-3A2A-95C9-92AD-C9C9A0464A7F}"/>
              </a:ext>
            </a:extLst>
          </p:cNvPr>
          <p:cNvSpPr txBox="1"/>
          <p:nvPr/>
        </p:nvSpPr>
        <p:spPr>
          <a:xfrm>
            <a:off x="11658600" y="6325973"/>
            <a:ext cx="64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755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808FD-E52A-498E-BE0B-46F8FBF4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830976"/>
            <a:ext cx="12039599" cy="2684124"/>
          </a:xfrm>
        </p:spPr>
        <p:txBody>
          <a:bodyPr>
            <a:noAutofit/>
          </a:bodyPr>
          <a:lstStyle/>
          <a:p>
            <a:pPr algn="ctr"/>
            <a:r>
              <a:rPr lang="en-GB" sz="5400" dirty="0">
                <a:latin typeface="Candara" panose="020E0502030303020204" pitchFamily="34" charset="0"/>
              </a:rPr>
              <a:t>What are the lessons for the future?</a:t>
            </a:r>
            <a:br>
              <a:rPr lang="en-GB" sz="5400" dirty="0">
                <a:latin typeface="Candara" panose="020E0502030303020204" pitchFamily="34" charset="0"/>
              </a:rPr>
            </a:br>
            <a:r>
              <a:rPr lang="en-GB" dirty="0">
                <a:latin typeface="Candara" panose="020E0502030303020204" pitchFamily="34" charset="0"/>
              </a:rPr>
              <a:t>[Longer-term “permanent” improvements in power market design]</a:t>
            </a: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4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1FAC6-02FF-A275-4C03-283D001A6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2" y="249931"/>
            <a:ext cx="12177068" cy="1003447"/>
          </a:xfrm>
        </p:spPr>
        <p:txBody>
          <a:bodyPr/>
          <a:lstStyle/>
          <a:p>
            <a:r>
              <a:rPr lang="en-GB" sz="4400" dirty="0">
                <a:latin typeface="Candara" panose="020E0502030303020204" pitchFamily="34" charset="0"/>
              </a:rPr>
              <a:t>What to do with new access to the network?</a:t>
            </a:r>
          </a:p>
        </p:txBody>
      </p:sp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A47E83DA-DD05-FCF2-2378-EC5B9DFF1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398" y="2220867"/>
            <a:ext cx="3433501" cy="30920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8F86FF-2524-BCF3-D415-A35CCB87456D}"/>
              </a:ext>
            </a:extLst>
          </p:cNvPr>
          <p:cNvSpPr txBox="1"/>
          <p:nvPr/>
        </p:nvSpPr>
        <p:spPr>
          <a:xfrm>
            <a:off x="11658600" y="6325973"/>
            <a:ext cx="64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17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B164115-992F-ED6B-F87A-40DF868F5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162402"/>
              </p:ext>
            </p:extLst>
          </p:nvPr>
        </p:nvGraphicFramePr>
        <p:xfrm>
          <a:off x="165102" y="2220867"/>
          <a:ext cx="8102598" cy="3092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806">
                  <a:extLst>
                    <a:ext uri="{9D8B030D-6E8A-4147-A177-3AD203B41FA5}">
                      <a16:colId xmlns:a16="http://schemas.microsoft.com/office/drawing/2014/main" val="2603307702"/>
                    </a:ext>
                  </a:extLst>
                </a:gridCol>
                <a:gridCol w="3040389">
                  <a:extLst>
                    <a:ext uri="{9D8B030D-6E8A-4147-A177-3AD203B41FA5}">
                      <a16:colId xmlns:a16="http://schemas.microsoft.com/office/drawing/2014/main" val="2304810127"/>
                    </a:ext>
                  </a:extLst>
                </a:gridCol>
                <a:gridCol w="2802403">
                  <a:extLst>
                    <a:ext uri="{9D8B030D-6E8A-4147-A177-3AD203B41FA5}">
                      <a16:colId xmlns:a16="http://schemas.microsoft.com/office/drawing/2014/main" val="528476469"/>
                    </a:ext>
                  </a:extLst>
                </a:gridCol>
              </a:tblGrid>
              <a:tr h="802739">
                <a:tc>
                  <a:txBody>
                    <a:bodyPr/>
                    <a:lstStyle/>
                    <a:p>
                      <a:endParaRPr lang="en-GB" sz="2800" dirty="0">
                        <a:latin typeface="Candara" panose="020E0502030303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i="1" dirty="0">
                          <a:latin typeface="Candara" panose="020E0502030303020204" pitchFamily="34" charset="0"/>
                        </a:rPr>
                        <a:t>Choices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769809"/>
                  </a:ext>
                </a:extLst>
              </a:tr>
              <a:tr h="1144638">
                <a:tc>
                  <a:txBody>
                    <a:bodyPr/>
                    <a:lstStyle/>
                    <a:p>
                      <a:r>
                        <a:rPr lang="en-GB" sz="2800" b="1" i="1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Connection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ndara" panose="020E0502030303020204" pitchFamily="34" charset="0"/>
                        </a:rPr>
                        <a:t>First-come-first serve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ndara" panose="020E0502030303020204" pitchFamily="34" charset="0"/>
                        </a:rPr>
                        <a:t>Auction for access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903933"/>
                  </a:ext>
                </a:extLst>
              </a:tr>
              <a:tr h="1144638">
                <a:tc>
                  <a:txBody>
                    <a:bodyPr/>
                    <a:lstStyle/>
                    <a:p>
                      <a:r>
                        <a:rPr lang="en-GB" sz="2800" b="1" i="1" dirty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Exposure to the price risk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Candara" panose="020E0502030303020204" pitchFamily="34" charset="0"/>
                        </a:rPr>
                        <a:t>Merchant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Candara" panose="020E0502030303020204" pitchFamily="34" charset="0"/>
                        </a:rPr>
                        <a:t>Auction for long-term hedge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811042"/>
                  </a:ext>
                </a:extLst>
              </a:tr>
            </a:tbl>
          </a:graphicData>
        </a:graphic>
      </p:graphicFrame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2C39641B-E8C3-8203-EB01-6DA42FF6F91D}"/>
              </a:ext>
            </a:extLst>
          </p:cNvPr>
          <p:cNvSpPr/>
          <p:nvPr/>
        </p:nvSpPr>
        <p:spPr>
          <a:xfrm>
            <a:off x="3009900" y="4234700"/>
            <a:ext cx="1714500" cy="984999"/>
          </a:xfrm>
          <a:prstGeom prst="mathMultiply">
            <a:avLst>
              <a:gd name="adj1" fmla="val 1299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ndara" panose="020E0502030303020204" pitchFamily="34" charset="0"/>
            </a:endParaRPr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9899AD49-3173-58EF-79BC-BE44E82DD231}"/>
              </a:ext>
            </a:extLst>
          </p:cNvPr>
          <p:cNvSpPr/>
          <p:nvPr/>
        </p:nvSpPr>
        <p:spPr>
          <a:xfrm>
            <a:off x="2774950" y="3091699"/>
            <a:ext cx="2184400" cy="1068677"/>
          </a:xfrm>
          <a:prstGeom prst="mathMultiply">
            <a:avLst>
              <a:gd name="adj1" fmla="val 1123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2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62B0D91-5682-381C-8FEB-00AADD9D1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23" y="2299160"/>
            <a:ext cx="11054753" cy="43494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3F461F-5F26-F459-F43F-DAD6D32436CC}"/>
              </a:ext>
            </a:extLst>
          </p:cNvPr>
          <p:cNvSpPr/>
          <p:nvPr/>
        </p:nvSpPr>
        <p:spPr>
          <a:xfrm>
            <a:off x="5476875" y="4838700"/>
            <a:ext cx="2362200" cy="65722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8D4435-D899-58BF-71D1-9553C13CC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32" y="375947"/>
            <a:ext cx="12443768" cy="1442579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sz="4800" dirty="0">
                <a:latin typeface="Candara" panose="020E0502030303020204" pitchFamily="34" charset="0"/>
              </a:rPr>
              <a:t>Affordability options</a:t>
            </a:r>
            <a:br>
              <a:rPr lang="en-US" sz="4800" dirty="0">
                <a:latin typeface="Candara" panose="020E0502030303020204" pitchFamily="34" charset="0"/>
              </a:rPr>
            </a:br>
            <a:r>
              <a:rPr lang="en-US" sz="2800" dirty="0">
                <a:latin typeface="Candara" panose="020E0502030303020204" pitchFamily="34" charset="0"/>
              </a:rPr>
              <a:t>Market-based “rebalancing” covering</a:t>
            </a:r>
            <a:br>
              <a:rPr lang="en-US" sz="2800" dirty="0">
                <a:latin typeface="Candara" panose="020E0502030303020204" pitchFamily="34" charset="0"/>
              </a:rPr>
            </a:br>
            <a:r>
              <a:rPr lang="en-US" sz="2800" dirty="0">
                <a:latin typeface="Candara" panose="020E0502030303020204" pitchFamily="34" charset="0"/>
              </a:rPr>
              <a:t>existing and new generation</a:t>
            </a:r>
            <a:endParaRPr lang="en-US" dirty="0">
              <a:latin typeface="Candara" panose="020E0502030303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24D686-29F4-5C8B-796E-53B81C53228E}"/>
              </a:ext>
            </a:extLst>
          </p:cNvPr>
          <p:cNvGrpSpPr/>
          <p:nvPr/>
        </p:nvGrpSpPr>
        <p:grpSpPr>
          <a:xfrm>
            <a:off x="6221314" y="662204"/>
            <a:ext cx="2945812" cy="1336379"/>
            <a:chOff x="6220725" y="662204"/>
            <a:chExt cx="2946401" cy="133637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B61A9E0-D8F9-3455-5DE9-681F4CD83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0725" y="662204"/>
              <a:ext cx="2946401" cy="13363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1" name="Picture 10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D1251805-4972-F1B8-288A-6E2179B2A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9411" y="847107"/>
              <a:ext cx="2584192" cy="77040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97FD1B2-A753-1B10-5C06-403D3C1C3FBD}"/>
              </a:ext>
            </a:extLst>
          </p:cNvPr>
          <p:cNvGrpSpPr/>
          <p:nvPr/>
        </p:nvGrpSpPr>
        <p:grpSpPr>
          <a:xfrm>
            <a:off x="9205227" y="662204"/>
            <a:ext cx="2945812" cy="1336111"/>
            <a:chOff x="9205227" y="662204"/>
            <a:chExt cx="2945812" cy="133611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DC7E8C-88DB-66E5-DEDA-332191A18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05227" y="662204"/>
              <a:ext cx="2945812" cy="13361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Picture 12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E1E3267A-9243-0693-AD32-9A7373B0A8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1447" b="3817"/>
            <a:stretch/>
          </p:blipFill>
          <p:spPr>
            <a:xfrm>
              <a:off x="9258435" y="918633"/>
              <a:ext cx="2892604" cy="673271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429EA9C-6307-7458-39D8-E2D2E684A501}"/>
              </a:ext>
            </a:extLst>
          </p:cNvPr>
          <p:cNvSpPr txBox="1"/>
          <p:nvPr/>
        </p:nvSpPr>
        <p:spPr>
          <a:xfrm>
            <a:off x="11658600" y="6325973"/>
            <a:ext cx="64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981397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040BE-92A6-4F34-8453-663234C89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ndara" panose="020E0502030303020204" pitchFamily="34" charset="0"/>
              </a:rPr>
              <a:t>Illustrative example</a:t>
            </a:r>
          </a:p>
          <a:p>
            <a:pPr lvl="1"/>
            <a:r>
              <a:rPr lang="en-US" dirty="0">
                <a:latin typeface="Candara" panose="020E0502030303020204" pitchFamily="34" charset="0"/>
              </a:rPr>
              <a:t>Different impact of the option depending the nature of the price event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F7329B-EF72-4DF6-883A-F60A51134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32" y="283642"/>
            <a:ext cx="12634268" cy="923331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andara" panose="020E0502030303020204" pitchFamily="34" charset="0"/>
              </a:rPr>
              <a:t>Affordability options</a:t>
            </a: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FB9BA4-3B2D-413B-86E6-B171A3B13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580" y="3070058"/>
            <a:ext cx="4487812" cy="2743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3DC6F6-AFF9-416C-929E-D2FBD71DD7FB}"/>
              </a:ext>
            </a:extLst>
          </p:cNvPr>
          <p:cNvSpPr/>
          <p:nvPr/>
        </p:nvSpPr>
        <p:spPr>
          <a:xfrm>
            <a:off x="3012818" y="2881122"/>
            <a:ext cx="12330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Snow storm</a:t>
            </a:r>
            <a:endParaRPr lang="en-US" sz="1600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8F3579-5B73-48A5-A3B0-5438DCBF5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440" y="3070058"/>
            <a:ext cx="4467284" cy="2743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5851B26-4EB5-469D-922B-519A2F959526}"/>
              </a:ext>
            </a:extLst>
          </p:cNvPr>
          <p:cNvSpPr/>
          <p:nvPr/>
        </p:nvSpPr>
        <p:spPr>
          <a:xfrm>
            <a:off x="1373580" y="5832917"/>
            <a:ext cx="5076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 hours with prices above 100€/MWh,</a:t>
            </a:r>
          </a:p>
          <a:p>
            <a:pPr algn="ctr"/>
            <a:r>
              <a:rPr lang="es-ES" b="1" dirty="0" err="1">
                <a:solidFill>
                  <a:srgbClr val="00B0F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January</a:t>
            </a:r>
            <a:r>
              <a:rPr lang="es-ES" b="1" dirty="0">
                <a:solidFill>
                  <a:srgbClr val="00B0F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00B0F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average</a:t>
            </a:r>
            <a:r>
              <a:rPr lang="es-ES" b="1" dirty="0">
                <a:solidFill>
                  <a:srgbClr val="00B0F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00B0F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price</a:t>
            </a:r>
            <a:r>
              <a:rPr lang="es-ES" b="1" dirty="0">
                <a:solidFill>
                  <a:srgbClr val="00B0F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60€/</a:t>
            </a:r>
            <a:r>
              <a:rPr lang="es-ES" b="1" dirty="0" err="1">
                <a:solidFill>
                  <a:srgbClr val="00B0F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MWh</a:t>
            </a:r>
            <a:r>
              <a:rPr lang="es-ES" b="1" dirty="0">
                <a:solidFill>
                  <a:srgbClr val="00B0F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s-ES" b="1" dirty="0" err="1">
                <a:solidFill>
                  <a:srgbClr val="00B0F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Affordability</a:t>
            </a:r>
            <a:r>
              <a:rPr lang="es-ES" b="1" dirty="0">
                <a:solidFill>
                  <a:srgbClr val="00B0F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00B0F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option</a:t>
            </a:r>
            <a:r>
              <a:rPr lang="es-ES" b="1" dirty="0">
                <a:solidFill>
                  <a:srgbClr val="00B0F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00B0F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not</a:t>
            </a:r>
            <a:r>
              <a:rPr lang="es-ES" b="1" dirty="0">
                <a:solidFill>
                  <a:srgbClr val="00B0F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00B0F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exercised</a:t>
            </a:r>
            <a:endParaRPr lang="en-US" b="1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DCCE0E-1F4F-4728-89F8-6C08D461D814}"/>
              </a:ext>
            </a:extLst>
          </p:cNvPr>
          <p:cNvSpPr/>
          <p:nvPr/>
        </p:nvSpPr>
        <p:spPr>
          <a:xfrm>
            <a:off x="6515100" y="5813258"/>
            <a:ext cx="56768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err="1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</a:t>
            </a:r>
            <a:r>
              <a:rPr lang="es-ES" b="1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average</a:t>
            </a:r>
            <a:r>
              <a:rPr lang="es-ES" b="1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price</a:t>
            </a:r>
            <a:r>
              <a:rPr lang="es-ES" b="1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239€/</a:t>
            </a:r>
            <a:r>
              <a:rPr lang="es-ES" b="1" dirty="0" err="1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MWh</a:t>
            </a:r>
            <a:endParaRPr lang="es-ES" b="1" dirty="0">
              <a:solidFill>
                <a:srgbClr val="FF000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b="1" dirty="0" err="1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Affordability</a:t>
            </a:r>
            <a:r>
              <a:rPr lang="es-ES" b="1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option</a:t>
            </a:r>
            <a:r>
              <a:rPr lang="es-ES" b="1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in </a:t>
            </a:r>
            <a:r>
              <a:rPr lang="es-ES" b="1" dirty="0" err="1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the</a:t>
            </a:r>
            <a:r>
              <a:rPr lang="es-ES" b="1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money</a:t>
            </a:r>
            <a:endParaRPr lang="es-ES" b="1" dirty="0">
              <a:solidFill>
                <a:srgbClr val="FF0000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ES" b="1" dirty="0" err="1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Pay</a:t>
            </a:r>
            <a:r>
              <a:rPr lang="es-ES" b="1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out</a:t>
            </a:r>
            <a:r>
              <a:rPr lang="es-ES" b="1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of</a:t>
            </a:r>
            <a:r>
              <a:rPr lang="es-ES" b="1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139€/</a:t>
            </a:r>
            <a:r>
              <a:rPr lang="es-ES" b="1" dirty="0" err="1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MWh</a:t>
            </a:r>
            <a:r>
              <a:rPr lang="es-ES" b="1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for</a:t>
            </a:r>
            <a:r>
              <a:rPr lang="es-ES" b="1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protected</a:t>
            </a:r>
            <a:r>
              <a:rPr lang="es-ES" b="1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consumers</a:t>
            </a:r>
            <a:endParaRPr lang="en-US" b="1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11E9DF-1863-B123-9A16-D3AED54D6011}"/>
              </a:ext>
            </a:extLst>
          </p:cNvPr>
          <p:cNvSpPr/>
          <p:nvPr/>
        </p:nvSpPr>
        <p:spPr>
          <a:xfrm>
            <a:off x="8623300" y="2900781"/>
            <a:ext cx="1260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 crisis</a:t>
            </a:r>
            <a:endParaRPr lang="en-US" sz="160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D0177B-FA33-05D0-8F9C-7F9927BCB2C5}"/>
              </a:ext>
            </a:extLst>
          </p:cNvPr>
          <p:cNvSpPr txBox="1"/>
          <p:nvPr/>
        </p:nvSpPr>
        <p:spPr>
          <a:xfrm>
            <a:off x="11764770" y="6325973"/>
            <a:ext cx="64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197423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808FD-E52A-498E-BE0B-46F8FBF4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411"/>
            <a:ext cx="11099800" cy="3092522"/>
          </a:xfrm>
        </p:spPr>
        <p:txBody>
          <a:bodyPr>
            <a:noAutofit/>
          </a:bodyPr>
          <a:lstStyle/>
          <a:p>
            <a:pPr algn="ctr"/>
            <a:r>
              <a:rPr lang="en-GB" sz="5400" dirty="0">
                <a:latin typeface="Candara" panose="020E0502030303020204" pitchFamily="34" charset="0"/>
              </a:rPr>
              <a:t>What to do and what not do to survive now? </a:t>
            </a:r>
            <a:br>
              <a:rPr lang="en-GB" sz="5400" dirty="0">
                <a:latin typeface="Candara" panose="020E0502030303020204" pitchFamily="34" charset="0"/>
              </a:rPr>
            </a:br>
            <a:r>
              <a:rPr lang="en-GB" sz="5400" dirty="0">
                <a:latin typeface="Candara" panose="020E0502030303020204" pitchFamily="34" charset="0"/>
              </a:rPr>
              <a:t>[Short-term “temporary” measures]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2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D894C-C3BF-431D-8AD3-DCA612E4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65" y="1171077"/>
            <a:ext cx="11596138" cy="5175444"/>
          </a:xfrm>
        </p:spPr>
        <p:txBody>
          <a:bodyPr/>
          <a:lstStyle/>
          <a:p>
            <a:r>
              <a:rPr lang="en-US" sz="3200" dirty="0">
                <a:latin typeface="Candara" panose="020E0502030303020204" pitchFamily="34" charset="0"/>
              </a:rPr>
              <a:t>Is there another way to solve the affordability issue </a:t>
            </a:r>
            <a:br>
              <a:rPr lang="en-US" sz="3200" dirty="0">
                <a:latin typeface="Candara" panose="020E0502030303020204" pitchFamily="34" charset="0"/>
              </a:rPr>
            </a:br>
            <a:r>
              <a:rPr lang="en-US" sz="3200" dirty="0">
                <a:latin typeface="Candara" panose="020E0502030303020204" pitchFamily="34" charset="0"/>
              </a:rPr>
              <a:t>other than capturing “unexpected” income?</a:t>
            </a:r>
          </a:p>
          <a:p>
            <a:pPr lvl="1"/>
            <a:r>
              <a:rPr lang="en-US" sz="2800" dirty="0">
                <a:latin typeface="Candara" panose="020E0502030303020204" pitchFamily="34" charset="0"/>
              </a:rPr>
              <a:t>It does not look like</a:t>
            </a:r>
          </a:p>
          <a:p>
            <a:r>
              <a:rPr lang="en-US" sz="3200" dirty="0">
                <a:latin typeface="Candara" panose="020E0502030303020204" pitchFamily="34" charset="0"/>
              </a:rPr>
              <a:t>The largest profits are in the gas market</a:t>
            </a:r>
            <a:endParaRPr lang="en-US" sz="2800" dirty="0">
              <a:latin typeface="Candara" panose="020E0502030303020204" pitchFamily="34" charset="0"/>
            </a:endParaRPr>
          </a:p>
          <a:p>
            <a:pPr lvl="1"/>
            <a:r>
              <a:rPr lang="en-US" sz="2800" dirty="0">
                <a:latin typeface="Candara" panose="020E0502030303020204" pitchFamily="34" charset="0"/>
              </a:rPr>
              <a:t>Big issue: a large share of the “unexpected” </a:t>
            </a:r>
            <a:br>
              <a:rPr lang="en-US" sz="2800" dirty="0">
                <a:latin typeface="Candara" panose="020E0502030303020204" pitchFamily="34" charset="0"/>
              </a:rPr>
            </a:br>
            <a:r>
              <a:rPr lang="en-US" sz="2800" dirty="0">
                <a:latin typeface="Candara" panose="020E0502030303020204" pitchFamily="34" charset="0"/>
              </a:rPr>
              <a:t>income is made outside Europe</a:t>
            </a:r>
          </a:p>
          <a:p>
            <a:pPr lvl="2"/>
            <a:r>
              <a:rPr lang="en-US" sz="2400" dirty="0">
                <a:latin typeface="Candara" panose="020E0502030303020204" pitchFamily="34" charset="0"/>
              </a:rPr>
              <a:t>Only way to capture: intervention in the gas market</a:t>
            </a:r>
          </a:p>
          <a:p>
            <a:pPr algn="just"/>
            <a:r>
              <a:rPr lang="en-GB" sz="3200" b="1" dirty="0">
                <a:latin typeface="Candara" panose="020E0502030303020204" pitchFamily="34" charset="0"/>
              </a:rPr>
              <a:t>Potential interventions in the gas market:</a:t>
            </a:r>
          </a:p>
          <a:p>
            <a:pPr marL="803275" lvl="1" indent="-457200" algn="just">
              <a:buFont typeface="+mj-lt"/>
              <a:buAutoNum type="arabicPeriod"/>
            </a:pPr>
            <a:r>
              <a:rPr lang="en-GB" sz="2800" dirty="0">
                <a:latin typeface="Candara" panose="020E0502030303020204" pitchFamily="34" charset="0"/>
              </a:rPr>
              <a:t>Break open the contracts with Russia</a:t>
            </a:r>
          </a:p>
          <a:p>
            <a:pPr marL="803275" lvl="1" indent="-457200" algn="just">
              <a:buFont typeface="+mj-lt"/>
              <a:buAutoNum type="arabicPeriod"/>
            </a:pPr>
            <a:r>
              <a:rPr lang="en-GB" sz="2800" dirty="0">
                <a:latin typeface="Candara" panose="020E0502030303020204" pitchFamily="34" charset="0"/>
              </a:rPr>
              <a:t>Uniform gas price cap</a:t>
            </a:r>
          </a:p>
          <a:p>
            <a:pPr algn="just"/>
            <a:r>
              <a:rPr lang="en-GB" sz="3200" dirty="0">
                <a:latin typeface="Candara" panose="020E0502030303020204" pitchFamily="34" charset="0"/>
              </a:rPr>
              <a:t>How to allocate the scarce gas? </a:t>
            </a:r>
          </a:p>
          <a:p>
            <a:pPr lvl="1" algn="just"/>
            <a:r>
              <a:rPr lang="en-GB" sz="2800" dirty="0">
                <a:latin typeface="Candara" panose="020E0502030303020204" pitchFamily="34" charset="0"/>
              </a:rPr>
              <a:t>Not a new problem</a:t>
            </a:r>
          </a:p>
          <a:p>
            <a:pPr lvl="1"/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388542-34AF-1CF5-6FA6-AC8D375BAC81}"/>
              </a:ext>
            </a:extLst>
          </p:cNvPr>
          <p:cNvSpPr txBox="1"/>
          <p:nvPr/>
        </p:nvSpPr>
        <p:spPr>
          <a:xfrm>
            <a:off x="11658600" y="6325973"/>
            <a:ext cx="64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3F04A86-DE6D-2DA6-5C9A-405E4A8E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996" y="342900"/>
            <a:ext cx="11756007" cy="736600"/>
          </a:xfrm>
        </p:spPr>
        <p:txBody>
          <a:bodyPr>
            <a:noAutofit/>
          </a:bodyPr>
          <a:lstStyle/>
          <a:p>
            <a:br>
              <a:rPr lang="en-US" sz="2800" dirty="0"/>
            </a:br>
            <a:br>
              <a:rPr lang="en-US" sz="4400" dirty="0"/>
            </a:br>
            <a:r>
              <a:rPr lang="en-US" sz="4400" dirty="0">
                <a:latin typeface="Candara" panose="020E0502030303020204" pitchFamily="34" charset="0"/>
              </a:rPr>
              <a:t>What to do now to survive? </a:t>
            </a:r>
            <a:endParaRPr lang="en-US" sz="4800" dirty="0">
              <a:latin typeface="Candara" panose="020E0502030303020204" pitchFamily="34" charset="0"/>
            </a:endParaRPr>
          </a:p>
        </p:txBody>
      </p:sp>
      <p:pic>
        <p:nvPicPr>
          <p:cNvPr id="1026" name="Picture 2" descr="The Elephant In The Room - Nature Needs More">
            <a:extLst>
              <a:ext uri="{FF2B5EF4-FFF2-40B4-BE49-F238E27FC236}">
                <a16:creationId xmlns:a16="http://schemas.microsoft.com/office/drawing/2014/main" id="{85A1C55E-B6CB-36FD-4816-A2FBC6F35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24"/>
          <a:stretch/>
        </p:blipFill>
        <p:spPr bwMode="auto">
          <a:xfrm>
            <a:off x="8167955" y="2577626"/>
            <a:ext cx="3806048" cy="235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2F93C8-29D6-C4FD-FD9B-2A8CB6DA3EBD}"/>
              </a:ext>
            </a:extLst>
          </p:cNvPr>
          <p:cNvSpPr txBox="1"/>
          <p:nvPr/>
        </p:nvSpPr>
        <p:spPr>
          <a:xfrm>
            <a:off x="8433937" y="5004948"/>
            <a:ext cx="338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Source: Natureneedsmore.org</a:t>
            </a:r>
          </a:p>
        </p:txBody>
      </p:sp>
    </p:spTree>
    <p:extLst>
      <p:ext uri="{BB962C8B-B14F-4D97-AF65-F5344CB8AC3E}">
        <p14:creationId xmlns:p14="http://schemas.microsoft.com/office/powerpoint/2010/main" val="515401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D894C-C3BF-431D-8AD3-DCA612E4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710" y="1232900"/>
            <a:ext cx="12318052" cy="546240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100" b="1" dirty="0">
                <a:latin typeface="Candara" panose="020E0502030303020204" pitchFamily="34" charset="0"/>
              </a:rPr>
              <a:t>Current proposals: implicit or explicit ways to regulate power prices</a:t>
            </a:r>
          </a:p>
          <a:p>
            <a:pPr lvl="1"/>
            <a:r>
              <a:rPr lang="es-ES" sz="3100" dirty="0">
                <a:latin typeface="Candara" panose="020E0502030303020204" pitchFamily="34" charset="0"/>
              </a:rPr>
              <a:t>1/ “</a:t>
            </a:r>
            <a:r>
              <a:rPr lang="es-ES" sz="3100" b="0" dirty="0" err="1">
                <a:latin typeface="Candara" panose="020E0502030303020204" pitchFamily="34" charset="0"/>
              </a:rPr>
              <a:t>The</a:t>
            </a:r>
            <a:r>
              <a:rPr lang="es-ES" sz="3100" b="0" dirty="0">
                <a:latin typeface="Candara" panose="020E0502030303020204" pitchFamily="34" charset="0"/>
              </a:rPr>
              <a:t> </a:t>
            </a:r>
            <a:r>
              <a:rPr lang="es-ES" sz="3100" b="0" dirty="0" err="1">
                <a:latin typeface="Candara" panose="020E0502030303020204" pitchFamily="34" charset="0"/>
              </a:rPr>
              <a:t>Iberian</a:t>
            </a:r>
            <a:r>
              <a:rPr lang="es-ES" sz="3100" b="0" dirty="0">
                <a:latin typeface="Candara" panose="020E0502030303020204" pitchFamily="34" charset="0"/>
              </a:rPr>
              <a:t> </a:t>
            </a:r>
            <a:r>
              <a:rPr lang="es-ES" sz="3100" b="0" dirty="0" err="1">
                <a:latin typeface="Candara" panose="020E0502030303020204" pitchFamily="34" charset="0"/>
              </a:rPr>
              <a:t>exception</a:t>
            </a:r>
            <a:r>
              <a:rPr lang="es-ES" sz="3100" b="0" dirty="0">
                <a:latin typeface="Candara" panose="020E0502030303020204" pitchFamily="34" charset="0"/>
              </a:rPr>
              <a:t>”</a:t>
            </a:r>
          </a:p>
          <a:p>
            <a:pPr lvl="1"/>
            <a:r>
              <a:rPr lang="es-ES" sz="3100" dirty="0">
                <a:latin typeface="Candara" panose="020E0502030303020204" pitchFamily="34" charset="0"/>
              </a:rPr>
              <a:t>2/  </a:t>
            </a:r>
            <a:r>
              <a:rPr lang="es-ES" sz="3100" dirty="0" err="1">
                <a:latin typeface="Candara" panose="020E0502030303020204" pitchFamily="34" charset="0"/>
              </a:rPr>
              <a:t>Variants</a:t>
            </a:r>
            <a:r>
              <a:rPr lang="es-ES" sz="3100" dirty="0">
                <a:latin typeface="Candara" panose="020E0502030303020204" pitchFamily="34" charset="0"/>
              </a:rPr>
              <a:t> </a:t>
            </a:r>
            <a:r>
              <a:rPr lang="es-ES" sz="3100" dirty="0" err="1">
                <a:latin typeface="Candara" panose="020E0502030303020204" pitchFamily="34" charset="0"/>
              </a:rPr>
              <a:t>from</a:t>
            </a:r>
            <a:r>
              <a:rPr lang="es-ES" sz="3100" dirty="0">
                <a:latin typeface="Candara" panose="020E0502030303020204" pitchFamily="34" charset="0"/>
              </a:rPr>
              <a:t> </a:t>
            </a:r>
            <a:r>
              <a:rPr lang="es-ES" sz="3100" dirty="0" err="1">
                <a:latin typeface="Candara" panose="020E0502030303020204" pitchFamily="34" charset="0"/>
              </a:rPr>
              <a:t>the</a:t>
            </a:r>
            <a:r>
              <a:rPr lang="es-ES" sz="3100" dirty="0">
                <a:latin typeface="Candara" panose="020E0502030303020204" pitchFamily="34" charset="0"/>
              </a:rPr>
              <a:t> “</a:t>
            </a:r>
            <a:r>
              <a:rPr lang="es-ES" sz="3100" dirty="0" err="1">
                <a:latin typeface="Candara" panose="020E0502030303020204" pitchFamily="34" charset="0"/>
              </a:rPr>
              <a:t>splitting</a:t>
            </a:r>
            <a:r>
              <a:rPr lang="es-ES" sz="3100" dirty="0">
                <a:latin typeface="Candara" panose="020E0502030303020204" pitchFamily="34" charset="0"/>
              </a:rPr>
              <a:t> </a:t>
            </a:r>
            <a:r>
              <a:rPr lang="es-ES" sz="3100" dirty="0" err="1">
                <a:latin typeface="Candara" panose="020E0502030303020204" pitchFamily="34" charset="0"/>
              </a:rPr>
              <a:t>the</a:t>
            </a:r>
            <a:r>
              <a:rPr lang="es-ES" sz="3100" dirty="0">
                <a:latin typeface="Candara" panose="020E0502030303020204" pitchFamily="34" charset="0"/>
              </a:rPr>
              <a:t> </a:t>
            </a:r>
            <a:r>
              <a:rPr lang="es-ES" sz="3100" dirty="0" err="1">
                <a:latin typeface="Candara" panose="020E0502030303020204" pitchFamily="34" charset="0"/>
              </a:rPr>
              <a:t>market</a:t>
            </a:r>
            <a:r>
              <a:rPr lang="es-ES" sz="3100" dirty="0">
                <a:latin typeface="Candara" panose="020E0502030303020204" pitchFamily="34" charset="0"/>
              </a:rPr>
              <a:t>” idea</a:t>
            </a:r>
          </a:p>
          <a:p>
            <a:pPr lvl="1"/>
            <a:r>
              <a:rPr lang="es-ES" sz="3100" b="0" dirty="0">
                <a:latin typeface="Candara" panose="020E0502030303020204" pitchFamily="34" charset="0"/>
              </a:rPr>
              <a:t>3/ “Price shock absorber”</a:t>
            </a:r>
            <a:endParaRPr lang="en-US" sz="3100" dirty="0">
              <a:latin typeface="Candara" panose="020E0502030303020204" pitchFamily="34" charset="0"/>
            </a:endParaRPr>
          </a:p>
          <a:p>
            <a:endParaRPr lang="es-ES" sz="3200" b="0" dirty="0">
              <a:latin typeface="Candara" panose="020E0502030303020204" pitchFamily="34" charset="0"/>
            </a:endParaRPr>
          </a:p>
          <a:p>
            <a:pPr lvl="1"/>
            <a:endParaRPr lang="en-US" sz="1800" dirty="0">
              <a:latin typeface="Candara" panose="020E0502030303020204" pitchFamily="34" charset="0"/>
            </a:endParaRPr>
          </a:p>
          <a:p>
            <a:pPr marL="346075" lvl="1" indent="0">
              <a:buNone/>
            </a:pPr>
            <a:endParaRPr lang="en-US" sz="100" dirty="0">
              <a:latin typeface="Candara" panose="020E05020303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388542-34AF-1CF5-6FA6-AC8D375BAC81}"/>
              </a:ext>
            </a:extLst>
          </p:cNvPr>
          <p:cNvSpPr txBox="1"/>
          <p:nvPr/>
        </p:nvSpPr>
        <p:spPr>
          <a:xfrm>
            <a:off x="11658600" y="6325973"/>
            <a:ext cx="64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3F04A86-DE6D-2DA6-5C9A-405E4A8E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996" y="342900"/>
            <a:ext cx="11756007" cy="736600"/>
          </a:xfrm>
        </p:spPr>
        <p:txBody>
          <a:bodyPr>
            <a:noAutofit/>
          </a:bodyPr>
          <a:lstStyle/>
          <a:p>
            <a:br>
              <a:rPr lang="en-US" sz="2800" dirty="0"/>
            </a:br>
            <a:br>
              <a:rPr lang="en-US" sz="4400" dirty="0"/>
            </a:br>
            <a:r>
              <a:rPr lang="en-US" sz="4400" dirty="0">
                <a:latin typeface="Candara" panose="020E0502030303020204" pitchFamily="34" charset="0"/>
              </a:rPr>
              <a:t>What to do now on the electricity side? </a:t>
            </a:r>
            <a:endParaRPr lang="en-US" sz="4800" dirty="0">
              <a:latin typeface="Candara" panose="020E0502030303020204" pitchFamily="34" charset="0"/>
            </a:endParaRP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BBF5AC50-6D46-5F8B-CC0A-AC358AC93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68" y="3587064"/>
            <a:ext cx="3801080" cy="2755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D34DBD-B208-DB55-EC8B-53F9F47EC25A}"/>
              </a:ext>
            </a:extLst>
          </p:cNvPr>
          <p:cNvSpPr txBox="1"/>
          <p:nvPr/>
        </p:nvSpPr>
        <p:spPr>
          <a:xfrm>
            <a:off x="370532" y="6389127"/>
            <a:ext cx="3568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Source: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Keay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and Robison (2017)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990CD34-C980-C493-ABF5-89D6E5D7D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537" y="5147404"/>
            <a:ext cx="3828217" cy="14970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2137039-032B-37C6-3A21-9A60ED024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2836" y="3505897"/>
            <a:ext cx="2473967" cy="14970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1A9850E-291A-FE14-A31A-20C5CA6DE9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2296" y="4602761"/>
            <a:ext cx="3438463" cy="20417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47715B1-6F1D-C52D-EE30-9105AC27434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5314"/>
          <a:stretch/>
        </p:blipFill>
        <p:spPr>
          <a:xfrm>
            <a:off x="7572249" y="3429000"/>
            <a:ext cx="4409085" cy="9860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5263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D894C-C3BF-431D-8AD3-DCA612E4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06" y="1652618"/>
            <a:ext cx="12298035" cy="4209532"/>
          </a:xfrm>
        </p:spPr>
        <p:txBody>
          <a:bodyPr/>
          <a:lstStyle/>
          <a:p>
            <a:r>
              <a:rPr lang="es-ES" sz="3200" dirty="0" err="1">
                <a:latin typeface="Candara" panose="020E0502030303020204" pitchFamily="34" charset="0"/>
              </a:rPr>
              <a:t>Harmful</a:t>
            </a:r>
            <a:r>
              <a:rPr lang="es-ES" sz="3200" dirty="0">
                <a:latin typeface="Candara" panose="020E0502030303020204" pitchFamily="34" charset="0"/>
              </a:rPr>
              <a:t> </a:t>
            </a:r>
            <a:r>
              <a:rPr lang="es-ES" sz="3200" dirty="0" err="1">
                <a:latin typeface="Candara" panose="020E0502030303020204" pitchFamily="34" charset="0"/>
              </a:rPr>
              <a:t>secondary</a:t>
            </a:r>
            <a:r>
              <a:rPr lang="es-ES" sz="3200" dirty="0">
                <a:latin typeface="Candara" panose="020E0502030303020204" pitchFamily="34" charset="0"/>
              </a:rPr>
              <a:t> </a:t>
            </a:r>
            <a:r>
              <a:rPr lang="es-ES" sz="3200" dirty="0" err="1">
                <a:latin typeface="Candara" panose="020E0502030303020204" pitchFamily="34" charset="0"/>
              </a:rPr>
              <a:t>effects</a:t>
            </a:r>
            <a:r>
              <a:rPr lang="es-ES" sz="3200" dirty="0">
                <a:latin typeface="Candara" panose="020E0502030303020204" pitchFamily="34" charset="0"/>
              </a:rPr>
              <a:t>, </a:t>
            </a:r>
            <a:r>
              <a:rPr lang="es-ES" sz="3200" dirty="0" err="1">
                <a:latin typeface="Candara" panose="020E0502030303020204" pitchFamily="34" charset="0"/>
              </a:rPr>
              <a:t>how</a:t>
            </a:r>
            <a:r>
              <a:rPr lang="es-ES" sz="3200" dirty="0">
                <a:latin typeface="Candara" panose="020E0502030303020204" pitchFamily="34" charset="0"/>
              </a:rPr>
              <a:t> </a:t>
            </a:r>
            <a:r>
              <a:rPr lang="es-ES" sz="3200" dirty="0" err="1">
                <a:latin typeface="Candara" panose="020E0502030303020204" pitchFamily="34" charset="0"/>
              </a:rPr>
              <a:t>to</a:t>
            </a:r>
            <a:r>
              <a:rPr lang="es-ES" sz="3200" dirty="0">
                <a:latin typeface="Candara" panose="020E0502030303020204" pitchFamily="34" charset="0"/>
              </a:rPr>
              <a:t> deal </a:t>
            </a:r>
            <a:r>
              <a:rPr lang="es-ES" sz="3200" dirty="0" err="1">
                <a:latin typeface="Candara" panose="020E0502030303020204" pitchFamily="34" charset="0"/>
              </a:rPr>
              <a:t>with</a:t>
            </a:r>
            <a:r>
              <a:rPr lang="es-ES" sz="3200" dirty="0">
                <a:latin typeface="Candara" panose="020E0502030303020204" pitchFamily="34" charset="0"/>
              </a:rPr>
              <a:t>:</a:t>
            </a:r>
          </a:p>
          <a:p>
            <a:pPr lvl="1"/>
            <a:r>
              <a:rPr lang="es-ES" sz="2800" dirty="0" err="1">
                <a:latin typeface="Candara" panose="020E0502030303020204" pitchFamily="34" charset="0"/>
              </a:rPr>
              <a:t>Optimal</a:t>
            </a:r>
            <a:r>
              <a:rPr lang="es-ES" sz="2800" dirty="0">
                <a:latin typeface="Candara" panose="020E0502030303020204" pitchFamily="34" charset="0"/>
              </a:rPr>
              <a:t> </a:t>
            </a:r>
            <a:r>
              <a:rPr lang="es-ES" sz="2800" dirty="0" err="1">
                <a:latin typeface="Candara" panose="020E0502030303020204" pitchFamily="34" charset="0"/>
              </a:rPr>
              <a:t>dispatch</a:t>
            </a:r>
            <a:r>
              <a:rPr lang="es-ES" sz="2800" dirty="0">
                <a:latin typeface="Candara" panose="020E0502030303020204" pitchFamily="34" charset="0"/>
              </a:rPr>
              <a:t>? Cross-</a:t>
            </a:r>
            <a:r>
              <a:rPr lang="es-ES" sz="2800" dirty="0" err="1">
                <a:latin typeface="Candara" panose="020E0502030303020204" pitchFamily="34" charset="0"/>
              </a:rPr>
              <a:t>border</a:t>
            </a:r>
            <a:r>
              <a:rPr lang="es-ES" sz="2800" dirty="0">
                <a:latin typeface="Candara" panose="020E0502030303020204" pitchFamily="34" charset="0"/>
              </a:rPr>
              <a:t> </a:t>
            </a:r>
            <a:r>
              <a:rPr lang="es-ES" sz="2800" dirty="0" err="1">
                <a:latin typeface="Candara" panose="020E0502030303020204" pitchFamily="34" charset="0"/>
              </a:rPr>
              <a:t>trade</a:t>
            </a:r>
            <a:r>
              <a:rPr lang="es-ES" sz="2800" dirty="0">
                <a:latin typeface="Candara" panose="020E0502030303020204" pitchFamily="34" charset="0"/>
              </a:rPr>
              <a:t>? </a:t>
            </a:r>
          </a:p>
          <a:p>
            <a:pPr lvl="1"/>
            <a:r>
              <a:rPr lang="es-ES" sz="2800" dirty="0" err="1">
                <a:latin typeface="Candara" panose="020E0502030303020204" pitchFamily="34" charset="0"/>
              </a:rPr>
              <a:t>Unbalanced</a:t>
            </a:r>
            <a:r>
              <a:rPr lang="es-ES" sz="2800" dirty="0">
                <a:latin typeface="Candara" panose="020E0502030303020204" pitchFamily="34" charset="0"/>
              </a:rPr>
              <a:t> </a:t>
            </a:r>
            <a:r>
              <a:rPr lang="es-ES" sz="2800" dirty="0" err="1">
                <a:latin typeface="Candara" panose="020E0502030303020204" pitchFamily="34" charset="0"/>
              </a:rPr>
              <a:t>electricity</a:t>
            </a:r>
            <a:r>
              <a:rPr lang="es-ES" sz="2800" dirty="0">
                <a:latin typeface="Candara" panose="020E0502030303020204" pitchFamily="34" charset="0"/>
              </a:rPr>
              <a:t> and gas </a:t>
            </a:r>
            <a:r>
              <a:rPr lang="es-ES" sz="2800" dirty="0" err="1">
                <a:latin typeface="Candara" panose="020E0502030303020204" pitchFamily="34" charset="0"/>
              </a:rPr>
              <a:t>consumption</a:t>
            </a:r>
            <a:r>
              <a:rPr lang="es-ES" sz="2800" dirty="0">
                <a:latin typeface="Candara" panose="020E0502030303020204" pitchFamily="34" charset="0"/>
              </a:rPr>
              <a:t>? </a:t>
            </a:r>
            <a:r>
              <a:rPr lang="es-ES" sz="2800" dirty="0" err="1">
                <a:latin typeface="Candara" panose="020E0502030303020204" pitchFamily="34" charset="0"/>
              </a:rPr>
              <a:t>Find</a:t>
            </a:r>
            <a:r>
              <a:rPr lang="es-ES" sz="2800" dirty="0">
                <a:latin typeface="Candara" panose="020E0502030303020204" pitchFamily="34" charset="0"/>
              </a:rPr>
              <a:t> a </a:t>
            </a:r>
            <a:r>
              <a:rPr lang="es-ES" sz="2800" dirty="0" err="1">
                <a:latin typeface="Candara" panose="020E0502030303020204" pitchFamily="34" charset="0"/>
              </a:rPr>
              <a:t>way</a:t>
            </a:r>
            <a:r>
              <a:rPr lang="es-ES" sz="2800" dirty="0">
                <a:latin typeface="Candara" panose="020E0502030303020204" pitchFamily="34" charset="0"/>
              </a:rPr>
              <a:t> </a:t>
            </a:r>
            <a:r>
              <a:rPr lang="es-ES" sz="2800" dirty="0" err="1">
                <a:latin typeface="Candara" panose="020E0502030303020204" pitchFamily="34" charset="0"/>
              </a:rPr>
              <a:t>to</a:t>
            </a:r>
            <a:r>
              <a:rPr lang="es-ES" sz="2800" dirty="0">
                <a:latin typeface="Candara" panose="020E0502030303020204" pitchFamily="34" charset="0"/>
              </a:rPr>
              <a:t> reduce </a:t>
            </a:r>
            <a:r>
              <a:rPr lang="es-ES" sz="2800" dirty="0" err="1">
                <a:latin typeface="Candara" panose="020E0502030303020204" pitchFamily="34" charset="0"/>
              </a:rPr>
              <a:t>reduce</a:t>
            </a:r>
            <a:r>
              <a:rPr lang="es-ES" sz="2800" dirty="0">
                <a:latin typeface="Candara" panose="020E0502030303020204" pitchFamily="34" charset="0"/>
              </a:rPr>
              <a:t> </a:t>
            </a:r>
            <a:r>
              <a:rPr lang="es-ES" sz="2800" dirty="0" err="1">
                <a:latin typeface="Candara" panose="020E0502030303020204" pitchFamily="34" charset="0"/>
              </a:rPr>
              <a:t>reduce</a:t>
            </a:r>
            <a:r>
              <a:rPr lang="es-ES" sz="2800" dirty="0">
                <a:latin typeface="Candara" panose="020E0502030303020204" pitchFamily="34" charset="0"/>
              </a:rPr>
              <a:t> </a:t>
            </a:r>
            <a:r>
              <a:rPr lang="es-ES" sz="2800" dirty="0" err="1">
                <a:latin typeface="Candara" panose="020E0502030303020204" pitchFamily="34" charset="0"/>
              </a:rPr>
              <a:t>demand</a:t>
            </a:r>
            <a:endParaRPr lang="es-ES" sz="2800" dirty="0">
              <a:latin typeface="Candara" panose="020E0502030303020204" pitchFamily="34" charset="0"/>
            </a:endParaRPr>
          </a:p>
          <a:p>
            <a:pPr lvl="1"/>
            <a:endParaRPr lang="es-ES" sz="2400" dirty="0">
              <a:latin typeface="Candara" panose="020E0502030303020204" pitchFamily="34" charset="0"/>
            </a:endParaRPr>
          </a:p>
          <a:p>
            <a:pPr lvl="1"/>
            <a:endParaRPr lang="es-ES" sz="2400" b="0" dirty="0"/>
          </a:p>
          <a:p>
            <a:pPr lvl="1"/>
            <a:endParaRPr lang="es-ES" sz="2400" dirty="0"/>
          </a:p>
          <a:p>
            <a:pPr lvl="1"/>
            <a:endParaRPr lang="es-ES" sz="2400" b="0" dirty="0"/>
          </a:p>
          <a:p>
            <a:pPr lvl="1"/>
            <a:endParaRPr lang="es-ES" sz="2400" dirty="0"/>
          </a:p>
          <a:p>
            <a:pPr lvl="1"/>
            <a:endParaRPr lang="es-ES" sz="2400" b="0" dirty="0"/>
          </a:p>
          <a:p>
            <a:pPr lvl="1"/>
            <a:endParaRPr lang="es-ES" sz="2400" dirty="0"/>
          </a:p>
          <a:p>
            <a:pPr lvl="1"/>
            <a:endParaRPr lang="es-ES" sz="2400" b="0" dirty="0"/>
          </a:p>
          <a:p>
            <a:pPr lvl="1"/>
            <a:endParaRPr lang="es-ES" sz="2400" dirty="0"/>
          </a:p>
          <a:p>
            <a:pPr lvl="1"/>
            <a:endParaRPr lang="es-ES" sz="2400" b="0" dirty="0"/>
          </a:p>
          <a:p>
            <a:pPr marL="284162" lvl="1" indent="0">
              <a:buNone/>
            </a:pPr>
            <a:endParaRPr lang="es-E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388542-34AF-1CF5-6FA6-AC8D375BAC81}"/>
              </a:ext>
            </a:extLst>
          </p:cNvPr>
          <p:cNvSpPr txBox="1"/>
          <p:nvPr/>
        </p:nvSpPr>
        <p:spPr>
          <a:xfrm>
            <a:off x="11651269" y="6272767"/>
            <a:ext cx="64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3F04A86-DE6D-2DA6-5C9A-405E4A8E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06" y="123511"/>
            <a:ext cx="11864994" cy="1214252"/>
          </a:xfrm>
        </p:spPr>
        <p:txBody>
          <a:bodyPr>
            <a:noAutofit/>
          </a:bodyPr>
          <a:lstStyle/>
          <a:p>
            <a:r>
              <a:rPr lang="en-US" sz="4200" dirty="0">
                <a:latin typeface="Candara" panose="020E0502030303020204" pitchFamily="34" charset="0"/>
              </a:rPr>
              <a:t>Why not to </a:t>
            </a:r>
            <a:r>
              <a:rPr lang="en-GB" sz="4200" dirty="0">
                <a:latin typeface="Candara" panose="020E0502030303020204" pitchFamily="34" charset="0"/>
              </a:rPr>
              <a:t>implicitly or explicitly </a:t>
            </a:r>
            <a:br>
              <a:rPr lang="en-GB" sz="4200" dirty="0">
                <a:latin typeface="Candara" panose="020E0502030303020204" pitchFamily="34" charset="0"/>
              </a:rPr>
            </a:br>
            <a:r>
              <a:rPr lang="en-GB" sz="4200" dirty="0">
                <a:latin typeface="Candara" panose="020E0502030303020204" pitchFamily="34" charset="0"/>
              </a:rPr>
              <a:t>regulate prices</a:t>
            </a:r>
            <a:r>
              <a:rPr lang="en-US" sz="4200" dirty="0">
                <a:latin typeface="Candara" panose="020E0502030303020204" pitchFamily="34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116E7E-165B-D567-251C-053314E4A5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59" t="7855" r="14008" b="13963"/>
          <a:stretch/>
        </p:blipFill>
        <p:spPr>
          <a:xfrm>
            <a:off x="327007" y="3649618"/>
            <a:ext cx="1852975" cy="2771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416905-F5FA-B8A8-BC43-752C06FAE5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20" t="1942" r="26886" b="-1942"/>
          <a:stretch/>
        </p:blipFill>
        <p:spPr>
          <a:xfrm>
            <a:off x="4706312" y="3644754"/>
            <a:ext cx="2852780" cy="27766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F5B226-5CF1-10AD-2E2C-F90EEDB5F7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999" t="980" r="26999"/>
          <a:stretch/>
        </p:blipFill>
        <p:spPr>
          <a:xfrm>
            <a:off x="2499378" y="3651477"/>
            <a:ext cx="1930245" cy="2769916"/>
          </a:xfrm>
          <a:prstGeom prst="rect">
            <a:avLst/>
          </a:prstGeom>
        </p:spPr>
      </p:pic>
      <p:sp>
        <p:nvSpPr>
          <p:cNvPr id="7" name="Cross 6">
            <a:extLst>
              <a:ext uri="{FF2B5EF4-FFF2-40B4-BE49-F238E27FC236}">
                <a16:creationId xmlns:a16="http://schemas.microsoft.com/office/drawing/2014/main" id="{D155F9D0-194A-07C5-6E6D-DBCB11ED76AA}"/>
              </a:ext>
            </a:extLst>
          </p:cNvPr>
          <p:cNvSpPr/>
          <p:nvPr/>
        </p:nvSpPr>
        <p:spPr>
          <a:xfrm rot="18796009">
            <a:off x="733678" y="4882309"/>
            <a:ext cx="1030069" cy="1040337"/>
          </a:xfrm>
          <a:prstGeom prst="plus">
            <a:avLst>
              <a:gd name="adj" fmla="val 4323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BADED6-B16A-3181-BC69-DEBE8B3D4117}"/>
              </a:ext>
            </a:extLst>
          </p:cNvPr>
          <p:cNvSpPr txBox="1"/>
          <p:nvPr/>
        </p:nvSpPr>
        <p:spPr>
          <a:xfrm>
            <a:off x="9979238" y="5219727"/>
            <a:ext cx="2125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0" dirty="0" err="1">
                <a:latin typeface="Candara" panose="020E0502030303020204" pitchFamily="34" charset="0"/>
              </a:rPr>
              <a:t>Less</a:t>
            </a:r>
            <a:r>
              <a:rPr lang="es-ES" sz="2400" b="0" dirty="0">
                <a:latin typeface="Candara" panose="020E0502030303020204" pitchFamily="34" charset="0"/>
              </a:rPr>
              <a:t> gas </a:t>
            </a:r>
            <a:r>
              <a:rPr lang="es-ES" sz="2400" b="0" dirty="0" err="1">
                <a:latin typeface="Candara" panose="020E0502030303020204" pitchFamily="34" charset="0"/>
              </a:rPr>
              <a:t>for</a:t>
            </a:r>
            <a:r>
              <a:rPr lang="es-ES" sz="2400" b="0" dirty="0">
                <a:latin typeface="Candara" panose="020E0502030303020204" pitchFamily="34" charset="0"/>
              </a:rPr>
              <a:t> </a:t>
            </a:r>
            <a:r>
              <a:rPr lang="es-ES" sz="2400" b="0" dirty="0" err="1">
                <a:latin typeface="Candara" panose="020E0502030303020204" pitchFamily="34" charset="0"/>
              </a:rPr>
              <a:t>priority</a:t>
            </a:r>
            <a:r>
              <a:rPr lang="es-ES" sz="2400" b="0" dirty="0">
                <a:latin typeface="Candara" panose="020E0502030303020204" pitchFamily="34" charset="0"/>
              </a:rPr>
              <a:t> uses</a:t>
            </a:r>
            <a:endParaRPr lang="en-GB" sz="2400" dirty="0">
              <a:latin typeface="Candara" panose="020E0502030303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1B4077-3813-0691-A6DC-D2623785D10D}"/>
              </a:ext>
            </a:extLst>
          </p:cNvPr>
          <p:cNvCxnSpPr>
            <a:cxnSpLocks/>
            <a:stCxn id="5" idx="3"/>
            <a:endCxn id="15" idx="1"/>
          </p:cNvCxnSpPr>
          <p:nvPr/>
        </p:nvCxnSpPr>
        <p:spPr>
          <a:xfrm flipV="1">
            <a:off x="7559092" y="4096007"/>
            <a:ext cx="2409092" cy="937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D83C01-D4C8-9D83-6036-ED8D571AB15F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7559092" y="5033074"/>
            <a:ext cx="2420146" cy="602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235FA59-6B5F-F338-312F-C6BB044AA89B}"/>
              </a:ext>
            </a:extLst>
          </p:cNvPr>
          <p:cNvSpPr txBox="1"/>
          <p:nvPr/>
        </p:nvSpPr>
        <p:spPr>
          <a:xfrm rot="860043">
            <a:off x="7924457" y="5357483"/>
            <a:ext cx="176009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ndara" panose="020E0502030303020204" pitchFamily="34" charset="0"/>
              </a:rPr>
              <a:t>Perfect storm holds 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ED91F5-3128-41C8-6A56-DBC75728BDEF}"/>
              </a:ext>
            </a:extLst>
          </p:cNvPr>
          <p:cNvSpPr txBox="1"/>
          <p:nvPr/>
        </p:nvSpPr>
        <p:spPr>
          <a:xfrm>
            <a:off x="9968184" y="3680508"/>
            <a:ext cx="2230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0" dirty="0" err="1">
                <a:latin typeface="Candara" panose="020E0502030303020204" pitchFamily="34" charset="0"/>
              </a:rPr>
              <a:t>Merely</a:t>
            </a:r>
            <a:r>
              <a:rPr lang="es-ES" sz="2400" b="0" dirty="0">
                <a:latin typeface="Candara" panose="020E0502030303020204" pitchFamily="34" charset="0"/>
              </a:rPr>
              <a:t> more </a:t>
            </a:r>
            <a:r>
              <a:rPr lang="es-ES" sz="2400" b="0" dirty="0" err="1">
                <a:latin typeface="Candara" panose="020E0502030303020204" pitchFamily="34" charset="0"/>
              </a:rPr>
              <a:t>expensive</a:t>
            </a:r>
            <a:r>
              <a:rPr lang="es-ES" sz="2400" b="0" dirty="0">
                <a:latin typeface="Candara" panose="020E0502030303020204" pitchFamily="34" charset="0"/>
              </a:rPr>
              <a:t> gas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8BA57D-F112-A8D4-538A-3E97AFF8459F}"/>
              </a:ext>
            </a:extLst>
          </p:cNvPr>
          <p:cNvSpPr txBox="1"/>
          <p:nvPr/>
        </p:nvSpPr>
        <p:spPr>
          <a:xfrm>
            <a:off x="806344" y="4242845"/>
            <a:ext cx="1463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€€€</a:t>
            </a:r>
          </a:p>
          <a:p>
            <a:endParaRPr lang="en-GB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42AFF1-D45C-8EC8-B674-C923E180C9F0}"/>
              </a:ext>
            </a:extLst>
          </p:cNvPr>
          <p:cNvSpPr txBox="1"/>
          <p:nvPr/>
        </p:nvSpPr>
        <p:spPr>
          <a:xfrm rot="20331002">
            <a:off x="7862972" y="3834193"/>
            <a:ext cx="176009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ndara" panose="020E0502030303020204" pitchFamily="34" charset="0"/>
              </a:rPr>
              <a:t>Perfect storm calms down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DCD3DB-1CC9-F979-39B7-99699F523D2A}"/>
              </a:ext>
            </a:extLst>
          </p:cNvPr>
          <p:cNvGrpSpPr/>
          <p:nvPr/>
        </p:nvGrpSpPr>
        <p:grpSpPr>
          <a:xfrm>
            <a:off x="8815227" y="124959"/>
            <a:ext cx="3239551" cy="1410110"/>
            <a:chOff x="9167126" y="662204"/>
            <a:chExt cx="2945812" cy="133611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F894E12-558A-4875-4F9A-2D2AB81F7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67126" y="662204"/>
              <a:ext cx="2945812" cy="133611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7" name="Picture 26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12DC63D6-1C33-819C-4764-84F5D5FD8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1447" b="3817"/>
            <a:stretch/>
          </p:blipFill>
          <p:spPr>
            <a:xfrm>
              <a:off x="9220334" y="918633"/>
              <a:ext cx="2892604" cy="6732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040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4" grpId="0" animBg="1"/>
      <p:bldP spid="15" grpId="0"/>
      <p:bldP spid="16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D894C-C3BF-431D-8AD3-DCA612E4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32" y="1397001"/>
            <a:ext cx="12037368" cy="2387600"/>
          </a:xfrm>
        </p:spPr>
        <p:txBody>
          <a:bodyPr/>
          <a:lstStyle/>
          <a:p>
            <a:r>
              <a:rPr lang="en-US" sz="3200" dirty="0">
                <a:latin typeface="Candara" panose="020E0502030303020204" pitchFamily="34" charset="0"/>
              </a:rPr>
              <a:t>   Which is the least harmful way to do it if there is no other choice?</a:t>
            </a:r>
          </a:p>
          <a:p>
            <a:pPr lvl="1"/>
            <a:r>
              <a:rPr lang="en-US" sz="2800" dirty="0">
                <a:latin typeface="Candara" panose="020E0502030303020204" pitchFamily="34" charset="0"/>
              </a:rPr>
              <a:t>Ex-post “rebalancing” of income and bills</a:t>
            </a:r>
          </a:p>
          <a:p>
            <a:pPr lvl="2"/>
            <a:r>
              <a:rPr lang="en-GB" sz="2400" dirty="0">
                <a:latin typeface="Candara" panose="020E0502030303020204" pitchFamily="34" charset="0"/>
              </a:rPr>
              <a:t>Ex-post: minimizing the distortion</a:t>
            </a:r>
            <a:r>
              <a:rPr lang="en-US" sz="2400" dirty="0">
                <a:latin typeface="Candara" panose="020E0502030303020204" pitchFamily="34" charset="0"/>
              </a:rPr>
              <a:t> of the </a:t>
            </a:r>
            <a:r>
              <a:rPr lang="en-GB" sz="2400" dirty="0">
                <a:latin typeface="Candara" panose="020E0502030303020204" pitchFamily="34" charset="0"/>
              </a:rPr>
              <a:t>short-term price signal</a:t>
            </a:r>
          </a:p>
          <a:p>
            <a:pPr lvl="2"/>
            <a:r>
              <a:rPr lang="en-GB" sz="2400" dirty="0">
                <a:latin typeface="Candara" panose="020E0502030303020204" pitchFamily="34" charset="0"/>
              </a:rPr>
              <a:t>Issues: Legal obstacles? Asymmetry of information? Forward positions?</a:t>
            </a:r>
          </a:p>
          <a:p>
            <a:pPr lvl="2"/>
            <a:endParaRPr lang="en-GB" sz="300" dirty="0">
              <a:latin typeface="Candara" panose="020E0502030303020204" pitchFamily="34" charset="0"/>
            </a:endParaRPr>
          </a:p>
          <a:p>
            <a:pPr lvl="1"/>
            <a:endParaRPr lang="es-ES" sz="1800" dirty="0">
              <a:latin typeface="Candara" panose="020E0502030303020204" pitchFamily="34" charset="0"/>
            </a:endParaRPr>
          </a:p>
          <a:p>
            <a:pPr lvl="1"/>
            <a:endParaRPr lang="es-ES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s-ES" sz="3200" b="0" dirty="0">
              <a:latin typeface="Candara" panose="020E0502030303020204" pitchFamily="34" charset="0"/>
            </a:endParaRPr>
          </a:p>
          <a:p>
            <a:pPr lvl="1"/>
            <a:endParaRPr lang="en-US" sz="1800" dirty="0">
              <a:latin typeface="Candara" panose="020E0502030303020204" pitchFamily="34" charset="0"/>
            </a:endParaRPr>
          </a:p>
          <a:p>
            <a:pPr marL="346075" lvl="1" indent="0">
              <a:buNone/>
            </a:pPr>
            <a:endParaRPr lang="en-US" sz="100" dirty="0">
              <a:latin typeface="Candara" panose="020E05020303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388542-34AF-1CF5-6FA6-AC8D375BAC81}"/>
              </a:ext>
            </a:extLst>
          </p:cNvPr>
          <p:cNvSpPr txBox="1"/>
          <p:nvPr/>
        </p:nvSpPr>
        <p:spPr>
          <a:xfrm>
            <a:off x="11658600" y="6325973"/>
            <a:ext cx="64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3F04A86-DE6D-2DA6-5C9A-405E4A8E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996" y="342900"/>
            <a:ext cx="11756007" cy="736600"/>
          </a:xfrm>
        </p:spPr>
        <p:txBody>
          <a:bodyPr>
            <a:noAutofit/>
          </a:bodyPr>
          <a:lstStyle/>
          <a:p>
            <a:br>
              <a:rPr lang="en-US" sz="2800" dirty="0"/>
            </a:br>
            <a:br>
              <a:rPr lang="en-US" sz="4400" dirty="0"/>
            </a:br>
            <a:r>
              <a:rPr lang="en-US" sz="4400" dirty="0">
                <a:latin typeface="Candara" panose="020E0502030303020204" pitchFamily="34" charset="0"/>
              </a:rPr>
              <a:t>What to do now on the electricity side? </a:t>
            </a:r>
            <a:endParaRPr lang="en-US" sz="4800" dirty="0">
              <a:latin typeface="Candara" panose="020E05020303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651CB-DF8C-944D-6768-49EE77342BA1}"/>
              </a:ext>
            </a:extLst>
          </p:cNvPr>
          <p:cNvSpPr txBox="1"/>
          <p:nvPr/>
        </p:nvSpPr>
        <p:spPr>
          <a:xfrm>
            <a:off x="217996" y="3429000"/>
            <a:ext cx="992393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endParaRPr lang="en-GB" sz="300" dirty="0">
              <a:latin typeface="Candara" panose="020E0502030303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>
                <a:latin typeface="Candara" panose="020E0502030303020204" pitchFamily="34" charset="0"/>
              </a:rPr>
              <a:t>Runner-up: </a:t>
            </a:r>
            <a:r>
              <a:rPr lang="es-ES" sz="3200" b="1" dirty="0" err="1">
                <a:latin typeface="Candara" panose="020E0502030303020204" pitchFamily="34" charset="0"/>
              </a:rPr>
              <a:t>regulated</a:t>
            </a:r>
            <a:r>
              <a:rPr lang="es-ES" sz="3200" b="1" dirty="0">
                <a:latin typeface="Candara" panose="020E0502030303020204" pitchFamily="34" charset="0"/>
              </a:rPr>
              <a:t> </a:t>
            </a:r>
            <a:r>
              <a:rPr lang="es-ES" sz="3200" b="1" dirty="0" err="1">
                <a:latin typeface="Candara" panose="020E0502030303020204" pitchFamily="34" charset="0"/>
              </a:rPr>
              <a:t>fixed-quantity</a:t>
            </a:r>
            <a:r>
              <a:rPr lang="es-ES" sz="3200" b="1" dirty="0">
                <a:latin typeface="Candara" panose="020E0502030303020204" pitchFamily="34" charset="0"/>
              </a:rPr>
              <a:t> CfDs</a:t>
            </a:r>
          </a:p>
          <a:p>
            <a:pPr lvl="1"/>
            <a:r>
              <a:rPr lang="es-ES" sz="2800" b="0" dirty="0">
                <a:latin typeface="Candara" panose="020E0502030303020204" pitchFamily="34" charset="0"/>
              </a:rPr>
              <a:t>- </a:t>
            </a:r>
            <a:r>
              <a:rPr lang="es-ES" sz="2800" b="0" dirty="0" err="1">
                <a:latin typeface="Candara" panose="020E0502030303020204" pitchFamily="34" charset="0"/>
              </a:rPr>
              <a:t>Cost-of-service</a:t>
            </a:r>
            <a:r>
              <a:rPr lang="es-ES" sz="2800" b="0" dirty="0">
                <a:latin typeface="Candara" panose="020E0502030303020204" pitchFamily="34" charset="0"/>
              </a:rPr>
              <a:t> + “</a:t>
            </a:r>
            <a:r>
              <a:rPr lang="es-ES" sz="2800" b="0" dirty="0" err="1">
                <a:latin typeface="Candara" panose="020E0502030303020204" pitchFamily="34" charset="0"/>
              </a:rPr>
              <a:t>reasonable</a:t>
            </a:r>
            <a:r>
              <a:rPr lang="es-ES" sz="2800" b="0" dirty="0">
                <a:latin typeface="Candara" panose="020E0502030303020204" pitchFamily="34" charset="0"/>
              </a:rPr>
              <a:t>” </a:t>
            </a:r>
            <a:r>
              <a:rPr lang="es-ES" sz="2800" b="0" dirty="0" err="1">
                <a:latin typeface="Candara" panose="020E0502030303020204" pitchFamily="34" charset="0"/>
              </a:rPr>
              <a:t>return</a:t>
            </a:r>
            <a:endParaRPr lang="es-ES" sz="2800" b="0" dirty="0">
              <a:latin typeface="Candara" panose="020E0502030303020204" pitchFamily="34" charset="0"/>
            </a:endParaRPr>
          </a:p>
          <a:p>
            <a:pPr lvl="1"/>
            <a:endParaRPr lang="es-ES" sz="1800" dirty="0">
              <a:latin typeface="Candara" panose="020E05020303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E24C5F-8AB8-70D8-63C8-E7344FE9B08B}"/>
              </a:ext>
            </a:extLst>
          </p:cNvPr>
          <p:cNvSpPr txBox="1"/>
          <p:nvPr/>
        </p:nvSpPr>
        <p:spPr>
          <a:xfrm>
            <a:off x="217996" y="4814668"/>
            <a:ext cx="118214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 err="1">
                <a:latin typeface="Candara" panose="020E0502030303020204" pitchFamily="34" charset="0"/>
              </a:rPr>
              <a:t>Last</a:t>
            </a:r>
            <a:r>
              <a:rPr lang="es-ES" sz="3200" b="1" dirty="0">
                <a:latin typeface="Candara" panose="020E0502030303020204" pitchFamily="34" charset="0"/>
              </a:rPr>
              <a:t> resort: fuel subsidies + </a:t>
            </a:r>
            <a:r>
              <a:rPr lang="es-ES" sz="3200" b="1" dirty="0" err="1">
                <a:latin typeface="Candara" panose="020E0502030303020204" pitchFamily="34" charset="0"/>
              </a:rPr>
              <a:t>coordinated</a:t>
            </a:r>
            <a:r>
              <a:rPr lang="es-ES" sz="3200" b="1" dirty="0">
                <a:latin typeface="Candara" panose="020E0502030303020204" pitchFamily="34" charset="0"/>
              </a:rPr>
              <a:t> </a:t>
            </a:r>
            <a:r>
              <a:rPr lang="es-ES" sz="3200" b="1" dirty="0" err="1">
                <a:latin typeface="Candara" panose="020E0502030303020204" pitchFamily="34" charset="0"/>
              </a:rPr>
              <a:t>rationing</a:t>
            </a:r>
            <a:r>
              <a:rPr lang="es-ES" sz="3200" b="1" dirty="0">
                <a:latin typeface="Candara" panose="020E0502030303020204" pitchFamily="34" charset="0"/>
              </a:rPr>
              <a:t> &amp; </a:t>
            </a:r>
            <a:r>
              <a:rPr lang="es-ES" sz="3200" b="1" dirty="0" err="1">
                <a:latin typeface="Candara" panose="020E0502030303020204" pitchFamily="34" charset="0"/>
              </a:rPr>
              <a:t>centralized</a:t>
            </a:r>
            <a:r>
              <a:rPr lang="es-ES" sz="3200" b="1" dirty="0">
                <a:latin typeface="Candara" panose="020E0502030303020204" pitchFamily="34" charset="0"/>
              </a:rPr>
              <a:t> </a:t>
            </a:r>
            <a:r>
              <a:rPr lang="es-ES" sz="3200" b="1" dirty="0" err="1">
                <a:latin typeface="Candara" panose="020E0502030303020204" pitchFamily="34" charset="0"/>
              </a:rPr>
              <a:t>dispatch</a:t>
            </a:r>
            <a:endParaRPr lang="es-ES" sz="32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48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C4E74-1449-3D65-DC15-D1DB6A7EB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ndara" panose="020E0502030303020204" pitchFamily="34" charset="0"/>
              </a:rPr>
              <a:t>Spoiler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2F566-89EF-9371-66F3-4B6A2CD42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70" y="1287089"/>
            <a:ext cx="12105498" cy="4967072"/>
          </a:xfrm>
        </p:spPr>
        <p:txBody>
          <a:bodyPr/>
          <a:lstStyle/>
          <a:p>
            <a:r>
              <a:rPr lang="en-GB" sz="3400" dirty="0">
                <a:latin typeface="Candara" panose="020E0502030303020204" pitchFamily="34" charset="0"/>
              </a:rPr>
              <a:t>Four key questions</a:t>
            </a:r>
          </a:p>
          <a:p>
            <a:pPr lvl="1"/>
            <a:r>
              <a:rPr lang="en-GB" sz="3200" dirty="0">
                <a:latin typeface="Candara" panose="020E0502030303020204" pitchFamily="34" charset="0"/>
              </a:rPr>
              <a:t>What is the issue? </a:t>
            </a:r>
          </a:p>
          <a:p>
            <a:pPr lvl="2"/>
            <a:r>
              <a:rPr lang="en-GB" sz="2800" dirty="0">
                <a:latin typeface="Candara" panose="020E0502030303020204" pitchFamily="34" charset="0"/>
              </a:rPr>
              <a:t>Affordability due to scarcity</a:t>
            </a:r>
          </a:p>
          <a:p>
            <a:pPr lvl="1"/>
            <a:r>
              <a:rPr lang="en-GB" sz="3200" dirty="0">
                <a:latin typeface="Candara" panose="020E0502030303020204" pitchFamily="34" charset="0"/>
              </a:rPr>
              <a:t>What works and what does not work? </a:t>
            </a:r>
          </a:p>
          <a:p>
            <a:pPr lvl="2"/>
            <a:r>
              <a:rPr lang="en-GB" sz="2800" dirty="0">
                <a:latin typeface="Candara" panose="020E0502030303020204" pitchFamily="34" charset="0"/>
              </a:rPr>
              <a:t>Spot market have worked well enough*, long-term markets never did</a:t>
            </a:r>
          </a:p>
          <a:p>
            <a:pPr lvl="1"/>
            <a:r>
              <a:rPr lang="en-GB" sz="3200" dirty="0">
                <a:latin typeface="Candara" panose="020E0502030303020204" pitchFamily="34" charset="0"/>
              </a:rPr>
              <a:t>What are the lessons for the future?</a:t>
            </a:r>
          </a:p>
          <a:p>
            <a:pPr lvl="2"/>
            <a:r>
              <a:rPr lang="en-GB" sz="2800" dirty="0">
                <a:latin typeface="Candara" panose="020E0502030303020204" pitchFamily="34" charset="0"/>
              </a:rPr>
              <a:t>Competitive bidding for long-term contracts for new entrants</a:t>
            </a:r>
          </a:p>
          <a:p>
            <a:pPr lvl="2"/>
            <a:r>
              <a:rPr lang="en-GB" sz="2800" dirty="0">
                <a:latin typeface="Candara" panose="020E0502030303020204" pitchFamily="34" charset="0"/>
              </a:rPr>
              <a:t>Consumer protection needed</a:t>
            </a:r>
          </a:p>
          <a:p>
            <a:pPr lvl="1"/>
            <a:r>
              <a:rPr lang="en-GB" sz="3200" dirty="0">
                <a:latin typeface="Candara" panose="020E0502030303020204" pitchFamily="34" charset="0"/>
              </a:rPr>
              <a:t>What to do and what not do to survive now?</a:t>
            </a:r>
          </a:p>
          <a:p>
            <a:pPr lvl="2"/>
            <a:r>
              <a:rPr lang="en-GB" sz="2800" dirty="0">
                <a:latin typeface="Candara" panose="020E0502030303020204" pitchFamily="34" charset="0"/>
              </a:rPr>
              <a:t>Don’t shoot the messenger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279F61-CB63-B919-898D-BCBAE7CBF8A5}"/>
              </a:ext>
            </a:extLst>
          </p:cNvPr>
          <p:cNvSpPr txBox="1"/>
          <p:nvPr/>
        </p:nvSpPr>
        <p:spPr>
          <a:xfrm>
            <a:off x="11658600" y="6325973"/>
            <a:ext cx="64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435633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808FD-E52A-498E-BE0B-46F8FBF4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2856"/>
            <a:ext cx="10515600" cy="2852737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Conclusions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46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C4E74-1449-3D65-DC15-D1DB6A7EB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ndara" panose="020E050203030302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2F566-89EF-9371-66F3-4B6A2CD42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70" y="1287089"/>
            <a:ext cx="12105498" cy="4967072"/>
          </a:xfrm>
        </p:spPr>
        <p:txBody>
          <a:bodyPr/>
          <a:lstStyle/>
          <a:p>
            <a:r>
              <a:rPr lang="en-GB" sz="3400" dirty="0">
                <a:latin typeface="Candara" panose="020E0502030303020204" pitchFamily="34" charset="0"/>
              </a:rPr>
              <a:t>Four key questions</a:t>
            </a:r>
          </a:p>
          <a:p>
            <a:pPr lvl="1"/>
            <a:r>
              <a:rPr lang="en-GB" sz="3200" dirty="0">
                <a:latin typeface="Candara" panose="020E0502030303020204" pitchFamily="34" charset="0"/>
              </a:rPr>
              <a:t>What is the issue? </a:t>
            </a:r>
          </a:p>
          <a:p>
            <a:pPr lvl="2"/>
            <a:r>
              <a:rPr lang="en-GB" sz="2800" dirty="0">
                <a:latin typeface="Candara" panose="020E0502030303020204" pitchFamily="34" charset="0"/>
              </a:rPr>
              <a:t>Affordability due to scarcity</a:t>
            </a:r>
          </a:p>
          <a:p>
            <a:pPr lvl="1"/>
            <a:r>
              <a:rPr lang="en-GB" sz="3200" dirty="0">
                <a:latin typeface="Candara" panose="020E0502030303020204" pitchFamily="34" charset="0"/>
              </a:rPr>
              <a:t>What works and what does not work? </a:t>
            </a:r>
          </a:p>
          <a:p>
            <a:pPr lvl="2"/>
            <a:r>
              <a:rPr lang="en-GB" sz="2800" dirty="0">
                <a:latin typeface="Candara" panose="020E0502030303020204" pitchFamily="34" charset="0"/>
              </a:rPr>
              <a:t>Spot market have worked well enough*, long-term markets never did</a:t>
            </a:r>
          </a:p>
          <a:p>
            <a:pPr lvl="1"/>
            <a:r>
              <a:rPr lang="en-GB" sz="3200" dirty="0">
                <a:latin typeface="Candara" panose="020E0502030303020204" pitchFamily="34" charset="0"/>
              </a:rPr>
              <a:t>What are the lessons for the future?</a:t>
            </a:r>
          </a:p>
          <a:p>
            <a:pPr lvl="2"/>
            <a:r>
              <a:rPr lang="en-GB" sz="2800" dirty="0">
                <a:latin typeface="Candara" panose="020E0502030303020204" pitchFamily="34" charset="0"/>
              </a:rPr>
              <a:t>Competitive bidding for long-term contracts for new entrants</a:t>
            </a:r>
          </a:p>
          <a:p>
            <a:pPr lvl="2"/>
            <a:r>
              <a:rPr lang="en-GB" sz="2800" dirty="0">
                <a:latin typeface="Candara" panose="020E0502030303020204" pitchFamily="34" charset="0"/>
              </a:rPr>
              <a:t>Consumer protection needed</a:t>
            </a:r>
          </a:p>
          <a:p>
            <a:pPr lvl="1"/>
            <a:r>
              <a:rPr lang="en-GB" sz="3200" dirty="0">
                <a:latin typeface="Candara" panose="020E0502030303020204" pitchFamily="34" charset="0"/>
              </a:rPr>
              <a:t>What to do and what not do to survive now?</a:t>
            </a:r>
          </a:p>
          <a:p>
            <a:pPr lvl="2"/>
            <a:r>
              <a:rPr lang="en-GB" sz="2800" dirty="0">
                <a:latin typeface="Candara" panose="020E0502030303020204" pitchFamily="34" charset="0"/>
              </a:rPr>
              <a:t>Don’t shoot the messenger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279F61-CB63-B919-898D-BCBAE7CBF8A5}"/>
              </a:ext>
            </a:extLst>
          </p:cNvPr>
          <p:cNvSpPr txBox="1"/>
          <p:nvPr/>
        </p:nvSpPr>
        <p:spPr>
          <a:xfrm>
            <a:off x="11658600" y="6325973"/>
            <a:ext cx="64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414228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2EC4E-9F26-4D66-80EB-8FD56192F2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27" y="3571826"/>
            <a:ext cx="12191999" cy="853643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6278C79-6DE9-4184-97E6-6C6385C54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28" y="3787302"/>
            <a:ext cx="12191999" cy="141136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600"/>
              </a:spcAft>
            </a:pPr>
            <a:r>
              <a:rPr lang="en-US" sz="3200" dirty="0">
                <a:latin typeface="Candara" panose="020E0502030303020204" pitchFamily="34" charset="0"/>
              </a:rPr>
              <a:t>Tim Schittekatte and Carlos Batlle</a:t>
            </a:r>
            <a:br>
              <a:rPr lang="en-US" sz="3200" dirty="0">
                <a:latin typeface="Candara" panose="020E0502030303020204" pitchFamily="34" charset="0"/>
              </a:rPr>
            </a:br>
            <a:r>
              <a:rPr lang="en-US" sz="3200" dirty="0">
                <a:latin typeface="Candara" panose="020E0502030303020204" pitchFamily="34" charset="0"/>
                <a:hlinkClick r:id="rId2"/>
              </a:rPr>
              <a:t>schtim@mit.edu</a:t>
            </a:r>
            <a:r>
              <a:rPr lang="en-US" sz="3200" dirty="0">
                <a:latin typeface="Candara" panose="020E0502030303020204" pitchFamily="34" charset="0"/>
              </a:rPr>
              <a:t> and </a:t>
            </a:r>
            <a:r>
              <a:rPr lang="en-US" sz="3200" dirty="0">
                <a:latin typeface="Candara" panose="020E0502030303020204" pitchFamily="34" charset="0"/>
                <a:hlinkClick r:id="rId3"/>
              </a:rPr>
              <a:t>cbatlle@mit.edu</a:t>
            </a:r>
            <a:br>
              <a:rPr lang="en-US" sz="3200" dirty="0">
                <a:latin typeface="Candara" panose="020E0502030303020204" pitchFamily="34" charset="0"/>
              </a:rPr>
            </a:br>
            <a:r>
              <a:rPr lang="en-US" sz="3200" dirty="0">
                <a:latin typeface="Candara" panose="020E0502030303020204" pitchFamily="34" charset="0"/>
              </a:rPr>
              <a:t>MIT Energy Initiative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br>
              <a:rPr lang="en-US" dirty="0">
                <a:latin typeface="Candara" panose="020E0502030303020204" pitchFamily="34" charset="0"/>
              </a:rPr>
            </a:br>
            <a:r>
              <a:rPr lang="en-US" dirty="0">
                <a:latin typeface="Candara" panose="020E0502030303020204" pitchFamily="34" charset="0"/>
              </a:rPr>
              <a:t>CEEPR &amp; EPRG European Energy Policy Conference</a:t>
            </a:r>
            <a:br>
              <a:rPr lang="en-US" dirty="0">
                <a:latin typeface="Candara" panose="020E0502030303020204" pitchFamily="34" charset="0"/>
              </a:rPr>
            </a:br>
            <a:r>
              <a:rPr lang="en-US" dirty="0">
                <a:latin typeface="Candara" panose="020E0502030303020204" pitchFamily="34" charset="0"/>
              </a:rPr>
              <a:t>Brussels, September 1, 2022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3D3C061-D161-4E2D-A3EE-1BD236985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50" y="1255143"/>
            <a:ext cx="11696699" cy="165778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4000" b="1" dirty="0">
                <a:latin typeface="Candara" panose="020E0502030303020204" pitchFamily="34" charset="0"/>
              </a:rPr>
              <a:t>Power market design and the EU energy crisis: </a:t>
            </a:r>
            <a:br>
              <a:rPr lang="en-GB" sz="4000" b="1" dirty="0">
                <a:latin typeface="Candara" panose="020E0502030303020204" pitchFamily="34" charset="0"/>
              </a:rPr>
            </a:br>
            <a:r>
              <a:rPr lang="en-GB" sz="4000" b="1" dirty="0">
                <a:latin typeface="Candara" panose="020E0502030303020204" pitchFamily="34" charset="0"/>
              </a:rPr>
              <a:t>don’t shoot the messenger</a:t>
            </a:r>
            <a:endParaRPr lang="en-US" sz="4000" dirty="0">
              <a:solidFill>
                <a:srgbClr val="FFFF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26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8D3B0-1F87-5D7C-D243-D4EB8084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ndara" panose="020E0502030303020204" pitchFamily="34" charset="0"/>
              </a:rPr>
              <a:t>What is going on? The perfect storm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3EAB68-25C0-59D6-E5BB-5D4D1731CC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9"/>
          <a:stretch/>
        </p:blipFill>
        <p:spPr>
          <a:xfrm>
            <a:off x="231779" y="2504304"/>
            <a:ext cx="5970373" cy="3869215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id="{C6B56015-01F8-6D4D-D4D5-92DF96D5EA27}"/>
              </a:ext>
            </a:extLst>
          </p:cNvPr>
          <p:cNvSpPr/>
          <p:nvPr/>
        </p:nvSpPr>
        <p:spPr>
          <a:xfrm>
            <a:off x="2637099" y="3256193"/>
            <a:ext cx="358302" cy="47502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98BC82D9-B474-BFB4-F185-C844F5B99574}"/>
              </a:ext>
            </a:extLst>
          </p:cNvPr>
          <p:cNvSpPr/>
          <p:nvPr/>
        </p:nvSpPr>
        <p:spPr>
          <a:xfrm>
            <a:off x="2644240" y="3871012"/>
            <a:ext cx="358302" cy="36239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D0D7C250-16BA-2B85-D400-E80A23BA4F12}"/>
              </a:ext>
            </a:extLst>
          </p:cNvPr>
          <p:cNvSpPr/>
          <p:nvPr/>
        </p:nvSpPr>
        <p:spPr>
          <a:xfrm>
            <a:off x="2656828" y="4299208"/>
            <a:ext cx="358302" cy="18119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21435C-C40E-C1C6-7077-F0C6095C8CEA}"/>
              </a:ext>
            </a:extLst>
          </p:cNvPr>
          <p:cNvSpPr txBox="1"/>
          <p:nvPr/>
        </p:nvSpPr>
        <p:spPr>
          <a:xfrm>
            <a:off x="142571" y="1480198"/>
            <a:ext cx="5743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andara" panose="020E0502030303020204" pitchFamily="34" charset="0"/>
              </a:rPr>
              <a:t>Next 2.5 years </a:t>
            </a:r>
            <a:r>
              <a:rPr lang="en-GB" sz="2400" b="1" dirty="0">
                <a:latin typeface="Candara" panose="020E0502030303020204" pitchFamily="34" charset="0"/>
              </a:rPr>
              <a:t>: TTF expected to be many times higher than historical average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01EEFE-EB09-659A-E996-8680165D1D62}"/>
              </a:ext>
            </a:extLst>
          </p:cNvPr>
          <p:cNvSpPr/>
          <p:nvPr/>
        </p:nvSpPr>
        <p:spPr>
          <a:xfrm>
            <a:off x="1840774" y="5638033"/>
            <a:ext cx="1154627" cy="37070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373786-27C3-1374-8CC4-69F01FBCE02A}"/>
              </a:ext>
            </a:extLst>
          </p:cNvPr>
          <p:cNvCxnSpPr>
            <a:cxnSpLocks/>
            <a:stCxn id="18" idx="0"/>
            <a:endCxn id="12" idx="4"/>
          </p:cNvCxnSpPr>
          <p:nvPr/>
        </p:nvCxnSpPr>
        <p:spPr>
          <a:xfrm flipV="1">
            <a:off x="2412252" y="6008736"/>
            <a:ext cx="5836" cy="131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9633D01-06FC-1572-1C28-A07D67B4A933}"/>
              </a:ext>
            </a:extLst>
          </p:cNvPr>
          <p:cNvSpPr txBox="1"/>
          <p:nvPr/>
        </p:nvSpPr>
        <p:spPr>
          <a:xfrm>
            <a:off x="1259449" y="6105522"/>
            <a:ext cx="2260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ndara" panose="020E0502030303020204" pitchFamily="34" charset="0"/>
              </a:rPr>
              <a:t>Early days of the invasion of Ukraine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C62C02-69E5-3A2C-7132-CAB790FF355F}"/>
              </a:ext>
            </a:extLst>
          </p:cNvPr>
          <p:cNvSpPr txBox="1"/>
          <p:nvPr/>
        </p:nvSpPr>
        <p:spPr>
          <a:xfrm>
            <a:off x="3015130" y="2504304"/>
            <a:ext cx="3187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latin typeface="Candara" panose="020E0502030303020204" pitchFamily="34" charset="0"/>
              </a:defRPr>
            </a:lvl1pPr>
          </a:lstStyle>
          <a:p>
            <a:r>
              <a:rPr lang="en-GB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&gt; 7 times the average TTF price between 2014-2020 (17 €/MWh)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15A43E-1597-671B-8082-C8E39BA4A16B}"/>
              </a:ext>
            </a:extLst>
          </p:cNvPr>
          <p:cNvCxnSpPr>
            <a:cxnSpLocks/>
          </p:cNvCxnSpPr>
          <p:nvPr/>
        </p:nvCxnSpPr>
        <p:spPr>
          <a:xfrm flipH="1" flipV="1">
            <a:off x="4806395" y="3150635"/>
            <a:ext cx="1124464" cy="68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74A8452-01D9-8702-3A33-E3A5A782D4FB}"/>
              </a:ext>
            </a:extLst>
          </p:cNvPr>
          <p:cNvSpPr/>
          <p:nvPr/>
        </p:nvSpPr>
        <p:spPr>
          <a:xfrm>
            <a:off x="3015130" y="2504304"/>
            <a:ext cx="3103484" cy="6463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4C2C545-D459-D1CB-F215-947EBC3436F6}"/>
              </a:ext>
            </a:extLst>
          </p:cNvPr>
          <p:cNvSpPr/>
          <p:nvPr/>
        </p:nvSpPr>
        <p:spPr>
          <a:xfrm>
            <a:off x="1238361" y="6140222"/>
            <a:ext cx="2347782" cy="55508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5E44B39-746A-C3A8-968E-3345DE03BB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3" t="1677" r="1693" b="845"/>
          <a:stretch/>
        </p:blipFill>
        <p:spPr>
          <a:xfrm>
            <a:off x="6295150" y="2693504"/>
            <a:ext cx="2950724" cy="2857903"/>
          </a:xfrm>
          <a:prstGeom prst="rect">
            <a:avLst/>
          </a:prstGeom>
          <a:ln>
            <a:noFill/>
          </a:ln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E347F9E2-2E2A-6C0E-17B7-1FEC9F72D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21" y="3057586"/>
            <a:ext cx="2538873" cy="9419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29D90B9E-9A5F-C7D0-C5A5-98D766C6E2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20" y="4122456"/>
            <a:ext cx="2538874" cy="10236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69B7DA0F-C432-4B2B-1030-220C08BE33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1222" y="1718443"/>
            <a:ext cx="2538873" cy="1216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0631210-B1AB-604F-84E2-F708A69112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1220" y="5277183"/>
            <a:ext cx="2538873" cy="917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4AA33C0-E8A6-6733-201A-6B6A28097D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0" t="11989" r="94057" b="52745"/>
          <a:stretch/>
        </p:blipFill>
        <p:spPr>
          <a:xfrm>
            <a:off x="-13387" y="2934709"/>
            <a:ext cx="308666" cy="136449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4A11002-D1D5-F98A-D349-E4584B3498AE}"/>
              </a:ext>
            </a:extLst>
          </p:cNvPr>
          <p:cNvSpPr txBox="1"/>
          <p:nvPr/>
        </p:nvSpPr>
        <p:spPr>
          <a:xfrm>
            <a:off x="11658600" y="6325973"/>
            <a:ext cx="64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1164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4" grpId="0"/>
      <p:bldP spid="15" grpId="0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808FD-E52A-498E-BE0B-46F8FBF4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369"/>
            <a:ext cx="10515600" cy="5255232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latin typeface="Candara" panose="020E0502030303020204" pitchFamily="34" charset="0"/>
              </a:rPr>
              <a:t>What is the issue? </a:t>
            </a: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3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479CA-7B2D-D1A4-9E22-9E5932618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6063"/>
            <a:ext cx="12266681" cy="1003447"/>
          </a:xfrm>
        </p:spPr>
        <p:txBody>
          <a:bodyPr/>
          <a:lstStyle/>
          <a:p>
            <a:r>
              <a:rPr lang="en-GB" sz="4800" dirty="0">
                <a:latin typeface="Candara" panose="020E0502030303020204" pitchFamily="34" charset="0"/>
              </a:rPr>
              <a:t>What is the issue? Affordability due to scarcity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74DB724-A3C9-68E3-83B6-915D8344A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571" y="1481403"/>
            <a:ext cx="5029458" cy="49659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4C27714-27A2-3339-D7E6-CADA8EBDB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973" y="2374900"/>
            <a:ext cx="5314037" cy="28713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0BEBB0-4689-996F-EB19-EAF94E57AE73}"/>
              </a:ext>
            </a:extLst>
          </p:cNvPr>
          <p:cNvSpPr txBox="1"/>
          <p:nvPr/>
        </p:nvSpPr>
        <p:spPr>
          <a:xfrm>
            <a:off x="11658600" y="6325973"/>
            <a:ext cx="64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8746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479CA-7B2D-D1A4-9E22-9E5932618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55" y="514277"/>
            <a:ext cx="11963289" cy="1003447"/>
          </a:xfrm>
        </p:spPr>
        <p:txBody>
          <a:bodyPr/>
          <a:lstStyle/>
          <a:p>
            <a:r>
              <a:rPr lang="en-GB" dirty="0">
                <a:latin typeface="Candara" panose="020E0502030303020204" pitchFamily="34" charset="0"/>
              </a:rPr>
              <a:t>First aid: “rebalancing” income and bills</a:t>
            </a:r>
            <a:br>
              <a:rPr lang="en-GB" dirty="0">
                <a:latin typeface="Candara" panose="020E0502030303020204" pitchFamily="34" charset="0"/>
              </a:rPr>
            </a:br>
            <a:r>
              <a:rPr lang="en-GB" sz="3200" dirty="0">
                <a:latin typeface="Candara" panose="020E0502030303020204" pitchFamily="34" charset="0"/>
              </a:rPr>
              <a:t>Attempts to capture inframarginal rents and redistribute them</a:t>
            </a:r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01ED87-F22F-C8F7-F860-8F782F8B1960}"/>
              </a:ext>
            </a:extLst>
          </p:cNvPr>
          <p:cNvSpPr txBox="1"/>
          <p:nvPr/>
        </p:nvSpPr>
        <p:spPr>
          <a:xfrm>
            <a:off x="11658600" y="6325973"/>
            <a:ext cx="64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10E45F-C3A2-BF9B-1871-B2A17BA0BAE2}"/>
              </a:ext>
            </a:extLst>
          </p:cNvPr>
          <p:cNvGrpSpPr/>
          <p:nvPr/>
        </p:nvGrpSpPr>
        <p:grpSpPr>
          <a:xfrm>
            <a:off x="556128" y="2450578"/>
            <a:ext cx="6271436" cy="2928102"/>
            <a:chOff x="331495" y="2085531"/>
            <a:chExt cx="7158573" cy="324686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109078-D676-3F55-EE05-3950C2825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495" y="2085531"/>
              <a:ext cx="7158573" cy="32468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4" name="Picture 13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86A2CC5F-C990-D61D-DC99-622B22F7C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1505" y="2773079"/>
              <a:ext cx="6278551" cy="1871768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9DB53D1-80B6-E523-C4DF-AE6DEE89C695}"/>
              </a:ext>
            </a:extLst>
          </p:cNvPr>
          <p:cNvGrpSpPr/>
          <p:nvPr/>
        </p:nvGrpSpPr>
        <p:grpSpPr>
          <a:xfrm>
            <a:off x="7117538" y="2652120"/>
            <a:ext cx="4670187" cy="2478237"/>
            <a:chOff x="6988413" y="2267018"/>
            <a:chExt cx="3302000" cy="168497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9FA710B-92BE-73BA-DF2F-12E4F760B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28375" y="2373753"/>
              <a:ext cx="1441471" cy="15782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C43F4CB-D3F4-E94F-86F4-E7E8CC316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55160" y="2317818"/>
              <a:ext cx="1391095" cy="1523085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1EDA5A-46E4-48DD-4D92-A7AB550D6F59}"/>
                </a:ext>
              </a:extLst>
            </p:cNvPr>
            <p:cNvSpPr/>
            <p:nvPr/>
          </p:nvSpPr>
          <p:spPr>
            <a:xfrm>
              <a:off x="6988413" y="2267018"/>
              <a:ext cx="3302000" cy="16582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2272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9014-2ECC-4BB7-B1C2-D68DC969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642"/>
            <a:ext cx="12192000" cy="988603"/>
          </a:xfrm>
        </p:spPr>
        <p:txBody>
          <a:bodyPr/>
          <a:lstStyle/>
          <a:p>
            <a:pPr algn="ctr"/>
            <a:br>
              <a:rPr lang="en-GB" sz="6000" dirty="0"/>
            </a:br>
            <a:r>
              <a:rPr lang="en-GB" dirty="0">
                <a:latin typeface="Candara" panose="020E0502030303020204" pitchFamily="34" charset="0"/>
              </a:rPr>
              <a:t>June 10: Brussels completes the U-turn</a:t>
            </a:r>
            <a:endParaRPr lang="en-GB" sz="6000" dirty="0">
              <a:latin typeface="Candara" panose="020E0502030303020204" pitchFamily="34" charset="0"/>
            </a:endParaRPr>
          </a:p>
        </p:txBody>
      </p:sp>
      <p:pic>
        <p:nvPicPr>
          <p:cNvPr id="6" name="Picture 5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A52785FE-84BC-FD92-5231-297B6BF0D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1" y="2334471"/>
            <a:ext cx="3845128" cy="32512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A9B8699-43C7-9246-C2FB-0A8EF9360487}"/>
              </a:ext>
            </a:extLst>
          </p:cNvPr>
          <p:cNvSpPr txBox="1"/>
          <p:nvPr/>
        </p:nvSpPr>
        <p:spPr>
          <a:xfrm>
            <a:off x="4318000" y="1556133"/>
            <a:ext cx="77342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“This [capturing of windfall profits] is a short-term relief [..] what is the problem is the structure of the market”</a:t>
            </a:r>
            <a:endParaRPr lang="en-GB" sz="3600" i="1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3600" i="1" dirty="0"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600" i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“This market system does not work anymore. We have to reform it. We have to adapt it to the new realities of dominant renewables”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A6E251-A652-18FE-D9C5-74C4AD8093B7}"/>
              </a:ext>
            </a:extLst>
          </p:cNvPr>
          <p:cNvSpPr txBox="1"/>
          <p:nvPr/>
        </p:nvSpPr>
        <p:spPr>
          <a:xfrm>
            <a:off x="11658600" y="6325973"/>
            <a:ext cx="645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65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808FD-E52A-498E-BE0B-46F8FBF4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509875"/>
            <a:ext cx="11353800" cy="4438650"/>
          </a:xfrm>
        </p:spPr>
        <p:txBody>
          <a:bodyPr>
            <a:noAutofit/>
          </a:bodyPr>
          <a:lstStyle/>
          <a:p>
            <a:r>
              <a:rPr lang="en-GB" dirty="0">
                <a:latin typeface="Candara" panose="020E0502030303020204" pitchFamily="34" charset="0"/>
              </a:rPr>
              <a:t>What works and what does not work?</a:t>
            </a:r>
            <a:br>
              <a:rPr lang="en-GB" dirty="0">
                <a:latin typeface="Candara" panose="020E0502030303020204" pitchFamily="34" charset="0"/>
              </a:rPr>
            </a:br>
            <a:br>
              <a:rPr lang="en-GB" dirty="0">
                <a:latin typeface="Candara" panose="020E0502030303020204" pitchFamily="34" charset="0"/>
              </a:rPr>
            </a:b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66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Chart, line chart&#10;&#10;Description automatically generated">
            <a:extLst>
              <a:ext uri="{FF2B5EF4-FFF2-40B4-BE49-F238E27FC236}">
                <a16:creationId xmlns:a16="http://schemas.microsoft.com/office/drawing/2014/main" id="{668EF365-0914-7B18-214B-0DECA33B5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4" y="3628134"/>
            <a:ext cx="6688085" cy="2989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0479CA-7B2D-D1A4-9E22-9E593261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ndara" panose="020E0502030303020204" pitchFamily="34" charset="0"/>
              </a:rPr>
              <a:t>What works? The spot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5A0BC-4508-0582-7F1B-49D4A1DDE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48" y="1422400"/>
            <a:ext cx="11989278" cy="2022031"/>
          </a:xfrm>
        </p:spPr>
        <p:txBody>
          <a:bodyPr/>
          <a:lstStyle/>
          <a:p>
            <a:r>
              <a:rPr lang="en-GB" sz="3200" dirty="0">
                <a:latin typeface="Candara" panose="020E0502030303020204" pitchFamily="34" charset="0"/>
              </a:rPr>
              <a:t>Spot markets reflect the underlying reality</a:t>
            </a:r>
          </a:p>
          <a:p>
            <a:r>
              <a:rPr lang="en-GB" sz="3200" dirty="0">
                <a:latin typeface="Candara" panose="020E0502030303020204" pitchFamily="34" charset="0"/>
              </a:rPr>
              <a:t>Spot markets are doing their job: least-cost dispatch and provide signals to end users</a:t>
            </a:r>
          </a:p>
          <a:p>
            <a:r>
              <a:rPr lang="en-GB" sz="3200" dirty="0">
                <a:latin typeface="Candara" panose="020E0502030303020204" pitchFamily="34" charset="0"/>
              </a:rPr>
              <a:t>Market coupling has been a great European success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9DDC4-DAB3-082E-A6C4-FF2F7476DF04}"/>
              </a:ext>
            </a:extLst>
          </p:cNvPr>
          <p:cNvSpPr/>
          <p:nvPr/>
        </p:nvSpPr>
        <p:spPr>
          <a:xfrm>
            <a:off x="6360159" y="4048491"/>
            <a:ext cx="45719" cy="100639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6A9F59A2-0D0B-6B0D-24AD-9C070A5CC2EA}"/>
              </a:ext>
            </a:extLst>
          </p:cNvPr>
          <p:cNvCxnSpPr>
            <a:cxnSpLocks/>
            <a:stCxn id="6" idx="0"/>
            <a:endCxn id="16" idx="0"/>
          </p:cNvCxnSpPr>
          <p:nvPr/>
        </p:nvCxnSpPr>
        <p:spPr>
          <a:xfrm rot="16200000" flipH="1">
            <a:off x="7807960" y="2623550"/>
            <a:ext cx="120140" cy="2970023"/>
          </a:xfrm>
          <a:prstGeom prst="curvedConnector3">
            <a:avLst>
              <a:gd name="adj1" fmla="val -190278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E3514B0-BE99-EF28-8084-153380C4B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748" y="4168631"/>
            <a:ext cx="4918588" cy="225893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ACF5DF-60DF-F6DE-21EA-CCE8481D6B8E}"/>
              </a:ext>
            </a:extLst>
          </p:cNvPr>
          <p:cNvCxnSpPr>
            <a:cxnSpLocks/>
          </p:cNvCxnSpPr>
          <p:nvPr/>
        </p:nvCxnSpPr>
        <p:spPr>
          <a:xfrm flipV="1">
            <a:off x="4182051" y="4105244"/>
            <a:ext cx="0" cy="19350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8F5E9EE-4EED-2C62-8698-3DA066AF462F}"/>
              </a:ext>
            </a:extLst>
          </p:cNvPr>
          <p:cNvSpPr txBox="1"/>
          <p:nvPr/>
        </p:nvSpPr>
        <p:spPr>
          <a:xfrm>
            <a:off x="514350" y="6471616"/>
            <a:ext cx="6273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Source: ENTSO-E Transparency Platform                       *Data until August 26, 2022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C3AD0567-9D4D-0FBC-E138-137185AE464A}"/>
              </a:ext>
            </a:extLst>
          </p:cNvPr>
          <p:cNvSpPr txBox="1"/>
          <p:nvPr/>
        </p:nvSpPr>
        <p:spPr>
          <a:xfrm>
            <a:off x="1712180" y="6314761"/>
            <a:ext cx="1380217" cy="197427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2021</a:t>
            </a: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1281CFD3-583B-7C7A-EA94-AF4B44730E52}"/>
              </a:ext>
            </a:extLst>
          </p:cNvPr>
          <p:cNvSpPr txBox="1"/>
          <p:nvPr/>
        </p:nvSpPr>
        <p:spPr>
          <a:xfrm>
            <a:off x="4715783" y="6291338"/>
            <a:ext cx="1380217" cy="192612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2022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72414D-583B-7E17-C78B-D01E3689BD89}"/>
              </a:ext>
            </a:extLst>
          </p:cNvPr>
          <p:cNvSpPr txBox="1"/>
          <p:nvPr/>
        </p:nvSpPr>
        <p:spPr>
          <a:xfrm>
            <a:off x="11658600" y="6325973"/>
            <a:ext cx="64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67065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bd4da7-b61f-4c8f-a6b6-0fba449af9a5">
      <Terms xmlns="http://schemas.microsoft.com/office/infopath/2007/PartnerControls"/>
    </lcf76f155ced4ddcb4097134ff3c332f>
    <TaxCatchAll xmlns="030e9ef2-c089-4150-a305-fe53eb106fe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77E1442E52814FA9F1B51739530B2E" ma:contentTypeVersion="16" ma:contentTypeDescription="Create a new document." ma:contentTypeScope="" ma:versionID="fae0b0589eed6b0f2d1d2cd49dff4d92">
  <xsd:schema xmlns:xsd="http://www.w3.org/2001/XMLSchema" xmlns:xs="http://www.w3.org/2001/XMLSchema" xmlns:p="http://schemas.microsoft.com/office/2006/metadata/properties" xmlns:ns2="a4bd4da7-b61f-4c8f-a6b6-0fba449af9a5" xmlns:ns3="030e9ef2-c089-4150-a305-fe53eb106fe7" targetNamespace="http://schemas.microsoft.com/office/2006/metadata/properties" ma:root="true" ma:fieldsID="6cfa9e63b8406bfe0f530dd5587d0445" ns2:_="" ns3:_="">
    <xsd:import namespace="a4bd4da7-b61f-4c8f-a6b6-0fba449af9a5"/>
    <xsd:import namespace="030e9ef2-c089-4150-a305-fe53eb106f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d4da7-b61f-4c8f-a6b6-0fba449af9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74d4432-dc9c-456d-883f-1444e39995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0e9ef2-c089-4150-a305-fe53eb106fe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da4c30c-6ed2-4417-9787-fb3a49792937}" ma:internalName="TaxCatchAll" ma:showField="CatchAllData" ma:web="030e9ef2-c089-4150-a305-fe53eb106f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4144D6-5DBB-49CC-BD03-52971D8F4291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b9183c2a-72cf-4572-b362-ca4e34d6b209"/>
    <ds:schemaRef ds:uri="c53463bd-9a6d-45f7-872f-f4fe311db186"/>
  </ds:schemaRefs>
</ds:datastoreItem>
</file>

<file path=customXml/itemProps2.xml><?xml version="1.0" encoding="utf-8"?>
<ds:datastoreItem xmlns:ds="http://schemas.openxmlformats.org/officeDocument/2006/customXml" ds:itemID="{5F243A72-03A2-45F5-807A-70AB808FD09E}"/>
</file>

<file path=customXml/itemProps3.xml><?xml version="1.0" encoding="utf-8"?>
<ds:datastoreItem xmlns:ds="http://schemas.openxmlformats.org/officeDocument/2006/customXml" ds:itemID="{3BCACB1E-F737-4627-9C70-621ABE9817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27600</TotalTime>
  <Words>1012</Words>
  <Application>Microsoft Office PowerPoint</Application>
  <PresentationFormat>Widescreen</PresentationFormat>
  <Paragraphs>156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Candara</vt:lpstr>
      <vt:lpstr>Office Theme</vt:lpstr>
      <vt:lpstr>Power market design and the EU energy crisis:  don’t shoot the messenger</vt:lpstr>
      <vt:lpstr>Spoiler</vt:lpstr>
      <vt:lpstr>What is going on? The perfect storm</vt:lpstr>
      <vt:lpstr>What is the issue?   </vt:lpstr>
      <vt:lpstr>What is the issue? Affordability due to scarcity</vt:lpstr>
      <vt:lpstr>First aid: “rebalancing” income and bills Attempts to capture inframarginal rents and redistribute them</vt:lpstr>
      <vt:lpstr> June 10: Brussels completes the U-turn</vt:lpstr>
      <vt:lpstr>What works and what does not work?  </vt:lpstr>
      <vt:lpstr>What works? The spot markets</vt:lpstr>
      <vt:lpstr>What does not work? Market incompleteness</vt:lpstr>
      <vt:lpstr>What are the lessons for the future? [Longer-term “permanent” improvements in power market design]  </vt:lpstr>
      <vt:lpstr>What to do with new access to the network?</vt:lpstr>
      <vt:lpstr> Affordability options Market-based “rebalancing” covering existing and new generation</vt:lpstr>
      <vt:lpstr>Affordability options</vt:lpstr>
      <vt:lpstr>What to do and what not do to survive now?  [Short-term “temporary” measures] </vt:lpstr>
      <vt:lpstr>  What to do now to survive? </vt:lpstr>
      <vt:lpstr>  What to do now on the electricity side? </vt:lpstr>
      <vt:lpstr>Why not to implicitly or explicitly  regulate prices?</vt:lpstr>
      <vt:lpstr>  What to do now on the electricity side? </vt:lpstr>
      <vt:lpstr>Conclusions </vt:lpstr>
      <vt:lpstr>Conclusions</vt:lpstr>
      <vt:lpstr>Power market design and the EU energy crisis:  don’t shoot the messenger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EPS Advisory Committee Meeting</dc:title>
  <dc:creator>Raanan Miller</dc:creator>
  <cp:lastModifiedBy>Schittekatte, Tim</cp:lastModifiedBy>
  <cp:revision>382</cp:revision>
  <cp:lastPrinted>2020-02-26T19:38:39Z</cp:lastPrinted>
  <dcterms:created xsi:type="dcterms:W3CDTF">2019-05-01T00:01:48Z</dcterms:created>
  <dcterms:modified xsi:type="dcterms:W3CDTF">2022-08-31T21:33:36Z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0x010100C8B0C5BCA6821A47AF02F2A64B8B3949</vt:lpwstr>
  </property>
</Properties>
</file>