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5" r:id="rId3"/>
    <p:sldId id="2800" r:id="rId4"/>
    <p:sldId id="2759" r:id="rId5"/>
    <p:sldId id="2814" r:id="rId6"/>
    <p:sldId id="352" r:id="rId7"/>
    <p:sldId id="261" r:id="rId8"/>
    <p:sldId id="2773" r:id="rId9"/>
    <p:sldId id="2803" r:id="rId10"/>
    <p:sldId id="2760" r:id="rId11"/>
    <p:sldId id="2789" r:id="rId12"/>
    <p:sldId id="2766" r:id="rId13"/>
    <p:sldId id="2820" r:id="rId14"/>
    <p:sldId id="2817" r:id="rId15"/>
    <p:sldId id="2804" r:id="rId16"/>
    <p:sldId id="2805" r:id="rId17"/>
    <p:sldId id="2793" r:id="rId18"/>
    <p:sldId id="2791" r:id="rId19"/>
    <p:sldId id="2812" r:id="rId20"/>
    <p:sldId id="2811" r:id="rId21"/>
    <p:sldId id="2819" r:id="rId22"/>
    <p:sldId id="2809" r:id="rId23"/>
    <p:sldId id="2810" r:id="rId24"/>
    <p:sldId id="2806" r:id="rId25"/>
    <p:sldId id="2801" r:id="rId26"/>
    <p:sldId id="2797"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3" autoAdjust="0"/>
    <p:restoredTop sz="94660"/>
  </p:normalViewPr>
  <p:slideViewPr>
    <p:cSldViewPr snapToGrid="0">
      <p:cViewPr varScale="1">
        <p:scale>
          <a:sx n="78" d="100"/>
          <a:sy n="78" d="100"/>
        </p:scale>
        <p:origin x="7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82424-E6B5-A16D-E45E-FD075F8949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2F0A7-B50C-5FFA-4BB3-655753E54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FCE865-231D-1352-9E08-C25C60082C30}"/>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5" name="Footer Placeholder 4">
            <a:extLst>
              <a:ext uri="{FF2B5EF4-FFF2-40B4-BE49-F238E27FC236}">
                <a16:creationId xmlns:a16="http://schemas.microsoft.com/office/drawing/2014/main" id="{6086EAD7-9929-3803-E676-C6A915E8D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1E031-23F4-7AB0-6696-8CA45D273202}"/>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415673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A5B6-4DEA-6F92-BCCC-3D1759DDEA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650C6B-25AF-D6AB-436B-870D45CBC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9978E-C7BA-F465-1154-B610809F91DA}"/>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5" name="Footer Placeholder 4">
            <a:extLst>
              <a:ext uri="{FF2B5EF4-FFF2-40B4-BE49-F238E27FC236}">
                <a16:creationId xmlns:a16="http://schemas.microsoft.com/office/drawing/2014/main" id="{4C21A4A6-8F8C-3BAC-2B42-16C4F266C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2D902-2896-977E-FF38-E0C1D431E8E9}"/>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6937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BABC9-58B8-508D-3BBE-0DA529BA0C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60F020-2EAD-6856-B518-5D1EF7C27E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D3A62-C5C1-5B92-319E-5FC92A8C3CA5}"/>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5" name="Footer Placeholder 4">
            <a:extLst>
              <a:ext uri="{FF2B5EF4-FFF2-40B4-BE49-F238E27FC236}">
                <a16:creationId xmlns:a16="http://schemas.microsoft.com/office/drawing/2014/main" id="{D69B33C3-BDA8-6E1F-D4F4-5DB289A45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6B9C4-44DE-1DC4-4590-4F5F372BC735}"/>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220765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2C71-7675-9B11-A671-D697EB23C3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A5717-F4B6-1B10-2109-DA419E0E5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64EEF-227C-DF46-2D0A-10156D2D85A6}"/>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5" name="Footer Placeholder 4">
            <a:extLst>
              <a:ext uri="{FF2B5EF4-FFF2-40B4-BE49-F238E27FC236}">
                <a16:creationId xmlns:a16="http://schemas.microsoft.com/office/drawing/2014/main" id="{34E5E34C-0C6C-F73D-C3D1-D517F69E9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923E8-A418-D2F2-8B99-42F865EF5371}"/>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299979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CCD2-7297-9203-DFEA-273C7960CE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8F4BC-F58E-7F54-8BEA-793D80E7E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74F54D-93D4-2B43-9C2A-0657BCF59645}"/>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5" name="Footer Placeholder 4">
            <a:extLst>
              <a:ext uri="{FF2B5EF4-FFF2-40B4-BE49-F238E27FC236}">
                <a16:creationId xmlns:a16="http://schemas.microsoft.com/office/drawing/2014/main" id="{C5474FA5-0E0D-4C6D-7AD0-8A2E5EF85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66C78-7331-F51D-B521-F79CFDD51C7B}"/>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278145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108F-3554-6028-E09F-E820AF0C2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2A5873-C15A-F67E-0852-CB8E8CE5A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C2F89D-4BB3-56DC-3365-495E08DE3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C20738-CEA5-BD6C-9551-921DC20DEBF3}"/>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6" name="Footer Placeholder 5">
            <a:extLst>
              <a:ext uri="{FF2B5EF4-FFF2-40B4-BE49-F238E27FC236}">
                <a16:creationId xmlns:a16="http://schemas.microsoft.com/office/drawing/2014/main" id="{E3947B0A-0740-1648-06BC-64D283E1D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2FC225-0D62-1B4C-36A5-B77374F4466A}"/>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268042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8943-A268-7424-008B-6CB5D18580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F02793-8B68-B755-A9DF-D192E2A9C0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3DC981-DA3D-1DD9-8747-DF42854C14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970A54-963D-8A15-A644-946915752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4631AE-A292-7FB5-A472-453EE999EF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A2E77-857D-1A40-E0A7-9E1F7A0B483A}"/>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8" name="Footer Placeholder 7">
            <a:extLst>
              <a:ext uri="{FF2B5EF4-FFF2-40B4-BE49-F238E27FC236}">
                <a16:creationId xmlns:a16="http://schemas.microsoft.com/office/drawing/2014/main" id="{A8635D1B-30A8-382F-BD02-4E21A330E7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47C4FA-4F4C-345C-A945-39762A924DD6}"/>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225362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4C8B-785F-E578-C686-08D85A40B2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BAF1F2-BBA0-66CF-3104-AB8DB86E5DA8}"/>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4" name="Footer Placeholder 3">
            <a:extLst>
              <a:ext uri="{FF2B5EF4-FFF2-40B4-BE49-F238E27FC236}">
                <a16:creationId xmlns:a16="http://schemas.microsoft.com/office/drawing/2014/main" id="{10D6D8AC-39CF-AF36-0187-D318816282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0796DD-288C-D93F-30F4-4DA3CD4E168D}"/>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46557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B74A77-08B9-4C72-A083-8C92FA017F01}"/>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3" name="Footer Placeholder 2">
            <a:extLst>
              <a:ext uri="{FF2B5EF4-FFF2-40B4-BE49-F238E27FC236}">
                <a16:creationId xmlns:a16="http://schemas.microsoft.com/office/drawing/2014/main" id="{CE2F442F-1E3C-42BA-E25F-909DB195C7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98D022-C87F-9A2B-ECB0-D5D8D45985CA}"/>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29336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1CB4-6588-0C3B-9376-2E8906609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E09A2A-E21D-CB57-1DB6-44AB05855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3E166B-03F6-A520-FC2A-19FB33E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5BAED-AF96-859A-E19B-38F8E239413A}"/>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6" name="Footer Placeholder 5">
            <a:extLst>
              <a:ext uri="{FF2B5EF4-FFF2-40B4-BE49-F238E27FC236}">
                <a16:creationId xmlns:a16="http://schemas.microsoft.com/office/drawing/2014/main" id="{E1905239-3736-BF4F-E286-FB4E440180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A436E-A3E2-C7BE-2CC5-2CA05BE97F20}"/>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262679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F866-7022-BF90-0E2E-618CF07CD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D7A886-3A73-940F-874A-A4F859241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229135-D313-C66C-CAC7-017707204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37BD4-BCE5-0A22-4F55-B914757BA6D6}"/>
              </a:ext>
            </a:extLst>
          </p:cNvPr>
          <p:cNvSpPr>
            <a:spLocks noGrp="1"/>
          </p:cNvSpPr>
          <p:nvPr>
            <p:ph type="dt" sz="half" idx="10"/>
          </p:nvPr>
        </p:nvSpPr>
        <p:spPr/>
        <p:txBody>
          <a:bodyPr/>
          <a:lstStyle/>
          <a:p>
            <a:fld id="{E54C19F9-A7E6-4AD2-B083-2301A76DFAAE}" type="datetimeFigureOut">
              <a:rPr lang="en-US" smtClean="0"/>
              <a:t>8/31/2022</a:t>
            </a:fld>
            <a:endParaRPr lang="en-US"/>
          </a:p>
        </p:txBody>
      </p:sp>
      <p:sp>
        <p:nvSpPr>
          <p:cNvPr id="6" name="Footer Placeholder 5">
            <a:extLst>
              <a:ext uri="{FF2B5EF4-FFF2-40B4-BE49-F238E27FC236}">
                <a16:creationId xmlns:a16="http://schemas.microsoft.com/office/drawing/2014/main" id="{78AB1CE7-F3E8-D79D-4F53-C0027CADE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3C403-973F-64A4-7CA5-1FEEBC6A5FC2}"/>
              </a:ext>
            </a:extLst>
          </p:cNvPr>
          <p:cNvSpPr>
            <a:spLocks noGrp="1"/>
          </p:cNvSpPr>
          <p:nvPr>
            <p:ph type="sldNum" sz="quarter" idx="12"/>
          </p:nvPr>
        </p:nvSpPr>
        <p:spPr/>
        <p:txBody>
          <a:bodyPr/>
          <a:lstStyle/>
          <a:p>
            <a:fld id="{0E035E8D-57E0-4B9B-9129-77DFEB96150D}" type="slidenum">
              <a:rPr lang="en-US" smtClean="0"/>
              <a:t>‹#›</a:t>
            </a:fld>
            <a:endParaRPr lang="en-US"/>
          </a:p>
        </p:txBody>
      </p:sp>
    </p:spTree>
    <p:extLst>
      <p:ext uri="{BB962C8B-B14F-4D97-AF65-F5344CB8AC3E}">
        <p14:creationId xmlns:p14="http://schemas.microsoft.com/office/powerpoint/2010/main" val="119949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B9EAA-B9EB-ABDA-9498-D6B8095DA0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D3DB7A-1696-F021-317C-817F78F16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E4CBE-1876-A2F1-7E36-16BAFE064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C19F9-A7E6-4AD2-B083-2301A76DFAAE}" type="datetimeFigureOut">
              <a:rPr lang="en-US" smtClean="0"/>
              <a:t>8/31/2022</a:t>
            </a:fld>
            <a:endParaRPr lang="en-US"/>
          </a:p>
        </p:txBody>
      </p:sp>
      <p:sp>
        <p:nvSpPr>
          <p:cNvPr id="5" name="Footer Placeholder 4">
            <a:extLst>
              <a:ext uri="{FF2B5EF4-FFF2-40B4-BE49-F238E27FC236}">
                <a16:creationId xmlns:a16="http://schemas.microsoft.com/office/drawing/2014/main" id="{7E323C70-15F1-5A57-8FD3-2546FF409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FFD32A-2F76-A782-E853-300F12247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35E8D-57E0-4B9B-9129-77DFEB96150D}" type="slidenum">
              <a:rPr lang="en-US" smtClean="0"/>
              <a:t>‹#›</a:t>
            </a:fld>
            <a:endParaRPr lang="en-US"/>
          </a:p>
        </p:txBody>
      </p:sp>
    </p:spTree>
    <p:extLst>
      <p:ext uri="{BB962C8B-B14F-4D97-AF65-F5344CB8AC3E}">
        <p14:creationId xmlns:p14="http://schemas.microsoft.com/office/powerpoint/2010/main" val="1887405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ustainability.google/progress/projects/ppa/"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FA6F-6F82-108C-E272-7B87930F0757}"/>
              </a:ext>
            </a:extLst>
          </p:cNvPr>
          <p:cNvSpPr>
            <a:spLocks noGrp="1"/>
          </p:cNvSpPr>
          <p:nvPr>
            <p:ph type="ctrTitle"/>
          </p:nvPr>
        </p:nvSpPr>
        <p:spPr>
          <a:xfrm>
            <a:off x="288472" y="96268"/>
            <a:ext cx="11903528" cy="2387600"/>
          </a:xfrm>
        </p:spPr>
        <p:txBody>
          <a:bodyPr>
            <a:normAutofit/>
          </a:bodyPr>
          <a:lstStyle/>
          <a:p>
            <a:r>
              <a:rPr lang="en-US" sz="4400" dirty="0">
                <a:solidFill>
                  <a:srgbClr val="FF0000"/>
                </a:solidFill>
              </a:rPr>
              <a:t>Hybrid Wholesale Electricity Markets in the U.S.</a:t>
            </a:r>
            <a:br>
              <a:rPr lang="en-US" sz="4400" dirty="0">
                <a:solidFill>
                  <a:srgbClr val="FF0000"/>
                </a:solidFill>
              </a:rPr>
            </a:br>
            <a:endParaRPr lang="en-US" sz="3600" dirty="0">
              <a:solidFill>
                <a:schemeClr val="tx2">
                  <a:lumMod val="75000"/>
                </a:schemeClr>
              </a:solidFill>
            </a:endParaRPr>
          </a:p>
        </p:txBody>
      </p:sp>
      <p:sp>
        <p:nvSpPr>
          <p:cNvPr id="3" name="Subtitle 2">
            <a:extLst>
              <a:ext uri="{FF2B5EF4-FFF2-40B4-BE49-F238E27FC236}">
                <a16:creationId xmlns:a16="http://schemas.microsoft.com/office/drawing/2014/main" id="{D50CF99A-D3C4-4F5B-5D3E-F9C03ED0EE28}"/>
              </a:ext>
            </a:extLst>
          </p:cNvPr>
          <p:cNvSpPr>
            <a:spLocks noGrp="1"/>
          </p:cNvSpPr>
          <p:nvPr>
            <p:ph type="subTitle" idx="1"/>
          </p:nvPr>
        </p:nvSpPr>
        <p:spPr>
          <a:xfrm>
            <a:off x="1524000" y="2220499"/>
            <a:ext cx="9144000" cy="1655762"/>
          </a:xfrm>
        </p:spPr>
        <p:txBody>
          <a:bodyPr>
            <a:normAutofit fontScale="92500" lnSpcReduction="20000"/>
          </a:bodyPr>
          <a:lstStyle/>
          <a:p>
            <a:r>
              <a:rPr lang="en-US" sz="2800" dirty="0"/>
              <a:t>Paul L. Joskow</a:t>
            </a:r>
          </a:p>
          <a:p>
            <a:r>
              <a:rPr lang="en-US" sz="2800" dirty="0"/>
              <a:t>MIT Department of Economics</a:t>
            </a:r>
          </a:p>
          <a:p>
            <a:r>
              <a:rPr lang="en-US" sz="2800" dirty="0"/>
              <a:t>MIT CEEPR</a:t>
            </a:r>
          </a:p>
          <a:p>
            <a:r>
              <a:rPr lang="en-US" sz="2800" dirty="0"/>
              <a:t>September 1, 2022</a:t>
            </a:r>
          </a:p>
        </p:txBody>
      </p:sp>
      <p:pic>
        <p:nvPicPr>
          <p:cNvPr id="4" name="Picture 3">
            <a:extLst>
              <a:ext uri="{FF2B5EF4-FFF2-40B4-BE49-F238E27FC236}">
                <a16:creationId xmlns:a16="http://schemas.microsoft.com/office/drawing/2014/main" id="{68EE3EFC-BAC7-C449-969F-E6C552B79628}"/>
              </a:ext>
            </a:extLst>
          </p:cNvPr>
          <p:cNvPicPr>
            <a:picLocks noChangeAspect="1"/>
          </p:cNvPicPr>
          <p:nvPr/>
        </p:nvPicPr>
        <p:blipFill>
          <a:blip r:embed="rId2"/>
          <a:stretch>
            <a:fillRect/>
          </a:stretch>
        </p:blipFill>
        <p:spPr>
          <a:xfrm>
            <a:off x="3791512" y="3791446"/>
            <a:ext cx="4608975" cy="3066554"/>
          </a:xfrm>
          <a:prstGeom prst="rect">
            <a:avLst/>
          </a:prstGeom>
        </p:spPr>
      </p:pic>
      <p:pic>
        <p:nvPicPr>
          <p:cNvPr id="5" name="Picture 4">
            <a:extLst>
              <a:ext uri="{FF2B5EF4-FFF2-40B4-BE49-F238E27FC236}">
                <a16:creationId xmlns:a16="http://schemas.microsoft.com/office/drawing/2014/main" id="{D06DF287-9963-A03C-5550-2645B4D4067D}"/>
              </a:ext>
            </a:extLst>
          </p:cNvPr>
          <p:cNvPicPr>
            <a:picLocks noChangeAspect="1"/>
          </p:cNvPicPr>
          <p:nvPr/>
        </p:nvPicPr>
        <p:blipFill>
          <a:blip r:embed="rId3"/>
          <a:stretch>
            <a:fillRect/>
          </a:stretch>
        </p:blipFill>
        <p:spPr>
          <a:xfrm>
            <a:off x="1451314" y="6000492"/>
            <a:ext cx="2145978" cy="493819"/>
          </a:xfrm>
          <a:prstGeom prst="rect">
            <a:avLst/>
          </a:prstGeom>
        </p:spPr>
      </p:pic>
    </p:spTree>
    <p:extLst>
      <p:ext uri="{BB962C8B-B14F-4D97-AF65-F5344CB8AC3E}">
        <p14:creationId xmlns:p14="http://schemas.microsoft.com/office/powerpoint/2010/main" val="319495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A534-A18B-4C8F-AF0B-CE9EBD687455}"/>
              </a:ext>
            </a:extLst>
          </p:cNvPr>
          <p:cNvSpPr>
            <a:spLocks noGrp="1"/>
          </p:cNvSpPr>
          <p:nvPr>
            <p:ph type="title"/>
          </p:nvPr>
        </p:nvSpPr>
        <p:spPr/>
        <p:txBody>
          <a:bodyPr/>
          <a:lstStyle/>
          <a:p>
            <a:pPr algn="ctr"/>
            <a:r>
              <a:rPr lang="en-US" dirty="0">
                <a:solidFill>
                  <a:srgbClr val="FF0000"/>
                </a:solidFill>
              </a:rPr>
              <a:t>The Walmart View</a:t>
            </a:r>
          </a:p>
        </p:txBody>
      </p:sp>
      <p:pic>
        <p:nvPicPr>
          <p:cNvPr id="5" name="Picture 4">
            <a:extLst>
              <a:ext uri="{FF2B5EF4-FFF2-40B4-BE49-F238E27FC236}">
                <a16:creationId xmlns:a16="http://schemas.microsoft.com/office/drawing/2014/main" id="{9FBD11E4-EE9D-4E4B-8763-4166A8754DDA}"/>
              </a:ext>
            </a:extLst>
          </p:cNvPr>
          <p:cNvPicPr>
            <a:picLocks noChangeAspect="1"/>
          </p:cNvPicPr>
          <p:nvPr/>
        </p:nvPicPr>
        <p:blipFill>
          <a:blip r:embed="rId2"/>
          <a:stretch>
            <a:fillRect/>
          </a:stretch>
        </p:blipFill>
        <p:spPr>
          <a:xfrm>
            <a:off x="2282429" y="1252538"/>
            <a:ext cx="8342874" cy="2840278"/>
          </a:xfrm>
          <a:prstGeom prst="rect">
            <a:avLst/>
          </a:prstGeom>
        </p:spPr>
      </p:pic>
      <p:pic>
        <p:nvPicPr>
          <p:cNvPr id="7" name="Picture 6">
            <a:extLst>
              <a:ext uri="{FF2B5EF4-FFF2-40B4-BE49-F238E27FC236}">
                <a16:creationId xmlns:a16="http://schemas.microsoft.com/office/drawing/2014/main" id="{E5DD28A2-8220-49E6-AED2-C12105F1869D}"/>
              </a:ext>
            </a:extLst>
          </p:cNvPr>
          <p:cNvPicPr>
            <a:picLocks noChangeAspect="1"/>
          </p:cNvPicPr>
          <p:nvPr/>
        </p:nvPicPr>
        <p:blipFill>
          <a:blip r:embed="rId3"/>
          <a:stretch>
            <a:fillRect/>
          </a:stretch>
        </p:blipFill>
        <p:spPr>
          <a:xfrm>
            <a:off x="2282429" y="3928745"/>
            <a:ext cx="7998302" cy="2337435"/>
          </a:xfrm>
          <a:prstGeom prst="rect">
            <a:avLst/>
          </a:prstGeom>
        </p:spPr>
      </p:pic>
      <p:cxnSp>
        <p:nvCxnSpPr>
          <p:cNvPr id="4" name="Straight Connector 3">
            <a:extLst>
              <a:ext uri="{FF2B5EF4-FFF2-40B4-BE49-F238E27FC236}">
                <a16:creationId xmlns:a16="http://schemas.microsoft.com/office/drawing/2014/main" id="{2FDF22A9-1F25-4F86-AF5E-C7D90824EE81}"/>
              </a:ext>
            </a:extLst>
          </p:cNvPr>
          <p:cNvCxnSpPr/>
          <p:nvPr/>
        </p:nvCxnSpPr>
        <p:spPr>
          <a:xfrm>
            <a:off x="6096000" y="5106390"/>
            <a:ext cx="3475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FA0BD4-2DE6-4DD6-B341-C26BF9DF1117}"/>
              </a:ext>
            </a:extLst>
          </p:cNvPr>
          <p:cNvCxnSpPr/>
          <p:nvPr/>
        </p:nvCxnSpPr>
        <p:spPr>
          <a:xfrm>
            <a:off x="2422566" y="5391397"/>
            <a:ext cx="71489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8C9272-C96B-4767-84D6-C129FF5D734D}"/>
              </a:ext>
            </a:extLst>
          </p:cNvPr>
          <p:cNvCxnSpPr/>
          <p:nvPr/>
        </p:nvCxnSpPr>
        <p:spPr>
          <a:xfrm>
            <a:off x="2398816" y="5652655"/>
            <a:ext cx="71726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F927C-4045-4BB8-B46C-BE69F01FD21E}"/>
              </a:ext>
            </a:extLst>
          </p:cNvPr>
          <p:cNvCxnSpPr/>
          <p:nvPr/>
        </p:nvCxnSpPr>
        <p:spPr>
          <a:xfrm flipV="1">
            <a:off x="2422566" y="5862419"/>
            <a:ext cx="7374577" cy="83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4C7A69-B909-4EF1-949C-A48E61BED118}"/>
              </a:ext>
            </a:extLst>
          </p:cNvPr>
          <p:cNvCxnSpPr/>
          <p:nvPr/>
        </p:nvCxnSpPr>
        <p:spPr>
          <a:xfrm>
            <a:off x="2398816" y="6238438"/>
            <a:ext cx="4643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AF19BC-95B5-4EBF-BA81-D274275F61C2}"/>
              </a:ext>
            </a:extLst>
          </p:cNvPr>
          <p:cNvCxnSpPr/>
          <p:nvPr/>
        </p:nvCxnSpPr>
        <p:spPr>
          <a:xfrm>
            <a:off x="4720442" y="3099460"/>
            <a:ext cx="52785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FA5673-BF60-41AE-8022-BB6324D88AB7}"/>
              </a:ext>
            </a:extLst>
          </p:cNvPr>
          <p:cNvCxnSpPr/>
          <p:nvPr/>
        </p:nvCxnSpPr>
        <p:spPr>
          <a:xfrm>
            <a:off x="2369126" y="3322122"/>
            <a:ext cx="7481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1C1535-661B-42CA-9058-614248AA9B89}"/>
              </a:ext>
            </a:extLst>
          </p:cNvPr>
          <p:cNvCxnSpPr/>
          <p:nvPr/>
        </p:nvCxnSpPr>
        <p:spPr>
          <a:xfrm>
            <a:off x="2422566" y="3657600"/>
            <a:ext cx="73745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63CAFF-CCBB-4208-B6CA-6B393F4056D4}"/>
              </a:ext>
            </a:extLst>
          </p:cNvPr>
          <p:cNvCxnSpPr/>
          <p:nvPr/>
        </p:nvCxnSpPr>
        <p:spPr>
          <a:xfrm>
            <a:off x="2410691" y="3928745"/>
            <a:ext cx="542306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10DA5CF-DBEE-0D18-7CCA-EA6CF21F2D68}"/>
              </a:ext>
            </a:extLst>
          </p:cNvPr>
          <p:cNvSpPr txBox="1"/>
          <p:nvPr/>
        </p:nvSpPr>
        <p:spPr>
          <a:xfrm>
            <a:off x="904681" y="6355507"/>
            <a:ext cx="8435083" cy="461665"/>
          </a:xfrm>
          <a:prstGeom prst="rect">
            <a:avLst/>
          </a:prstGeom>
          <a:noFill/>
        </p:spPr>
        <p:txBody>
          <a:bodyPr wrap="square" rtlCol="0">
            <a:spAutoFit/>
          </a:bodyPr>
          <a:lstStyle/>
          <a:p>
            <a:r>
              <a:rPr lang="en-US" sz="1200" dirty="0"/>
              <a:t>Walmart: https://cdn.corporate.walmart.com/eb/80/4c32210b44ccbae634ddedd18a27/walmarts-approach-to-renewable-energy.pdf</a:t>
            </a:r>
          </a:p>
        </p:txBody>
      </p:sp>
    </p:spTree>
    <p:extLst>
      <p:ext uri="{BB962C8B-B14F-4D97-AF65-F5344CB8AC3E}">
        <p14:creationId xmlns:p14="http://schemas.microsoft.com/office/powerpoint/2010/main" val="348742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644C1-083B-F2F8-E424-C2A877CB8FAE}"/>
              </a:ext>
            </a:extLst>
          </p:cNvPr>
          <p:cNvSpPr>
            <a:spLocks noGrp="1"/>
          </p:cNvSpPr>
          <p:nvPr>
            <p:ph type="title"/>
          </p:nvPr>
        </p:nvSpPr>
        <p:spPr/>
        <p:txBody>
          <a:bodyPr/>
          <a:lstStyle/>
          <a:p>
            <a:pPr algn="ctr"/>
            <a:r>
              <a:rPr lang="en-US" dirty="0">
                <a:solidFill>
                  <a:srgbClr val="FF0000"/>
                </a:solidFill>
              </a:rPr>
              <a:t>The Google View</a:t>
            </a:r>
          </a:p>
        </p:txBody>
      </p:sp>
      <p:sp>
        <p:nvSpPr>
          <p:cNvPr id="3" name="TextBox 2">
            <a:extLst>
              <a:ext uri="{FF2B5EF4-FFF2-40B4-BE49-F238E27FC236}">
                <a16:creationId xmlns:a16="http://schemas.microsoft.com/office/drawing/2014/main" id="{DF27B718-0CAA-5C17-404F-785B50022FC0}"/>
              </a:ext>
            </a:extLst>
          </p:cNvPr>
          <p:cNvSpPr txBox="1"/>
          <p:nvPr/>
        </p:nvSpPr>
        <p:spPr>
          <a:xfrm>
            <a:off x="533401" y="1511300"/>
            <a:ext cx="11302999" cy="4801314"/>
          </a:xfrm>
          <a:prstGeom prst="rect">
            <a:avLst/>
          </a:prstGeom>
          <a:noFill/>
        </p:spPr>
        <p:txBody>
          <a:bodyPr wrap="square" rtlCol="0">
            <a:spAutoFit/>
          </a:bodyPr>
          <a:lstStyle/>
          <a:p>
            <a:endParaRPr lang="en-US" dirty="0"/>
          </a:p>
          <a:p>
            <a:endParaRPr lang="en-US" dirty="0"/>
          </a:p>
          <a:p>
            <a:r>
              <a:rPr lang="en-US" dirty="0"/>
              <a:t>Google has signed 19 more agreements with a variety of structures (including PPAs) totaling nearly 2.6 gigawatts of renewable energy in the U.S., Europe, and South America, and the U.S. corporate PPA market has grown 60% year over year. We’re particularly pleased that in some markets, like Northern Europe and Chile, we’re able to buy from a developer through a PPA and then supply that renewable energy directly to our local data centers</a:t>
            </a:r>
            <a:r>
              <a:rPr lang="en-US" dirty="0">
                <a:solidFill>
                  <a:schemeClr val="accent2">
                    <a:lumMod val="75000"/>
                  </a:schemeClr>
                </a:solidFill>
              </a:rPr>
              <a:t>. </a:t>
            </a:r>
            <a:r>
              <a:rPr lang="en-US" u="sng" dirty="0">
                <a:solidFill>
                  <a:schemeClr val="accent2">
                    <a:lumMod val="75000"/>
                  </a:schemeClr>
                </a:solidFill>
              </a:rPr>
              <a:t>“Many new projects have been built around the world,” </a:t>
            </a:r>
            <a:r>
              <a:rPr lang="en-US" u="sng" dirty="0" err="1">
                <a:solidFill>
                  <a:schemeClr val="accent2">
                    <a:lumMod val="75000"/>
                  </a:schemeClr>
                </a:solidFill>
              </a:rPr>
              <a:t>Demasi</a:t>
            </a:r>
            <a:r>
              <a:rPr lang="en-US" u="sng" dirty="0">
                <a:solidFill>
                  <a:schemeClr val="accent2">
                    <a:lumMod val="75000"/>
                  </a:schemeClr>
                </a:solidFill>
              </a:rPr>
              <a:t> says, “because of the commitment that Google made.”</a:t>
            </a:r>
          </a:p>
          <a:p>
            <a:endParaRPr lang="en-US" dirty="0"/>
          </a:p>
          <a:p>
            <a:r>
              <a:rPr lang="en-US" dirty="0"/>
              <a:t>We’ve had great success securing significant amounts of renewable energy at rates that are competitive with nonrenewable sources, proving that you can do great things for the planet and support the bottom line. But in many ways PPAs remain an imperfect model. And although there are more options today than there were in 2009, few utilities offer renewable energy to their customers. “A huge evolution needs to occur in the utility sector,” </a:t>
            </a:r>
            <a:r>
              <a:rPr lang="en-US" dirty="0" err="1"/>
              <a:t>Demasi</a:t>
            </a:r>
            <a:r>
              <a:rPr lang="en-US" dirty="0"/>
              <a:t> says, “for us to be able to buy the power we want from the source we want with the contractual flexibility and agility we need.” The industry is making good progress. But we’re still a long way from an ideal system for bringing renewable power from where the wind blows and the sun shines to where people live and work.</a:t>
            </a:r>
          </a:p>
          <a:p>
            <a:endParaRPr lang="en-US" dirty="0"/>
          </a:p>
          <a:p>
            <a:r>
              <a:rPr lang="en-US" dirty="0">
                <a:hlinkClick r:id="rId2"/>
              </a:rPr>
              <a:t>https://sustainability.google/progress/projects/ppa/</a:t>
            </a:r>
            <a:r>
              <a:rPr lang="en-US" dirty="0"/>
              <a:t> </a:t>
            </a:r>
          </a:p>
        </p:txBody>
      </p:sp>
    </p:spTree>
    <p:extLst>
      <p:ext uri="{BB962C8B-B14F-4D97-AF65-F5344CB8AC3E}">
        <p14:creationId xmlns:p14="http://schemas.microsoft.com/office/powerpoint/2010/main" val="122401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15E35-EC9F-41D7-8B0C-C2236A1EC186}"/>
              </a:ext>
            </a:extLst>
          </p:cNvPr>
          <p:cNvPicPr>
            <a:picLocks noChangeAspect="1"/>
          </p:cNvPicPr>
          <p:nvPr/>
        </p:nvPicPr>
        <p:blipFill>
          <a:blip r:embed="rId2"/>
          <a:stretch>
            <a:fillRect/>
          </a:stretch>
        </p:blipFill>
        <p:spPr>
          <a:xfrm>
            <a:off x="1419828" y="1814331"/>
            <a:ext cx="9352344" cy="3229337"/>
          </a:xfrm>
          <a:prstGeom prst="rect">
            <a:avLst/>
          </a:prstGeom>
        </p:spPr>
      </p:pic>
      <p:sp>
        <p:nvSpPr>
          <p:cNvPr id="8" name="TextBox 7">
            <a:extLst>
              <a:ext uri="{FF2B5EF4-FFF2-40B4-BE49-F238E27FC236}">
                <a16:creationId xmlns:a16="http://schemas.microsoft.com/office/drawing/2014/main" id="{2918549B-D39C-433C-8C18-27CAC6C24D2A}"/>
              </a:ext>
            </a:extLst>
          </p:cNvPr>
          <p:cNvSpPr txBox="1"/>
          <p:nvPr/>
        </p:nvSpPr>
        <p:spPr>
          <a:xfrm>
            <a:off x="650240" y="6014720"/>
            <a:ext cx="2864887" cy="369332"/>
          </a:xfrm>
          <a:prstGeom prst="rect">
            <a:avLst/>
          </a:prstGeom>
          <a:noFill/>
        </p:spPr>
        <p:txBody>
          <a:bodyPr wrap="none" rtlCol="0">
            <a:spAutoFit/>
          </a:bodyPr>
          <a:lstStyle/>
          <a:p>
            <a:r>
              <a:rPr lang="en-US" dirty="0"/>
              <a:t>Grubb and Newbery EJ-2018</a:t>
            </a:r>
          </a:p>
        </p:txBody>
      </p:sp>
    </p:spTree>
    <p:extLst>
      <p:ext uri="{BB962C8B-B14F-4D97-AF65-F5344CB8AC3E}">
        <p14:creationId xmlns:p14="http://schemas.microsoft.com/office/powerpoint/2010/main" val="316490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4AB3-108A-4285-82CC-11835B67D4D8}"/>
              </a:ext>
            </a:extLst>
          </p:cNvPr>
          <p:cNvSpPr>
            <a:spLocks noGrp="1"/>
          </p:cNvSpPr>
          <p:nvPr>
            <p:ph type="title"/>
          </p:nvPr>
        </p:nvSpPr>
        <p:spPr/>
        <p:txBody>
          <a:bodyPr/>
          <a:lstStyle/>
          <a:p>
            <a:pPr algn="ctr"/>
            <a:r>
              <a:rPr lang="en-US" dirty="0">
                <a:solidFill>
                  <a:srgbClr val="FF0000"/>
                </a:solidFill>
              </a:rPr>
              <a:t>Many Issues to be Addressed</a:t>
            </a:r>
          </a:p>
        </p:txBody>
      </p:sp>
      <p:sp>
        <p:nvSpPr>
          <p:cNvPr id="3" name="Content Placeholder 2">
            <a:extLst>
              <a:ext uri="{FF2B5EF4-FFF2-40B4-BE49-F238E27FC236}">
                <a16:creationId xmlns:a16="http://schemas.microsoft.com/office/drawing/2014/main" id="{B86D4907-F333-44C1-8BFB-2B30AD52858B}"/>
              </a:ext>
            </a:extLst>
          </p:cNvPr>
          <p:cNvSpPr>
            <a:spLocks noGrp="1"/>
          </p:cNvSpPr>
          <p:nvPr>
            <p:ph idx="1"/>
          </p:nvPr>
        </p:nvSpPr>
        <p:spPr/>
        <p:txBody>
          <a:bodyPr/>
          <a:lstStyle/>
          <a:p>
            <a:r>
              <a:rPr lang="en-US" dirty="0"/>
              <a:t>Discuss three here</a:t>
            </a:r>
          </a:p>
          <a:p>
            <a:pPr lvl="1"/>
            <a:r>
              <a:rPr lang="en-US" dirty="0"/>
              <a:t>Competitive procurement (“auction”) design and evaluation</a:t>
            </a:r>
          </a:p>
          <a:p>
            <a:pPr lvl="1"/>
            <a:r>
              <a:rPr lang="en-US" dirty="0"/>
              <a:t>Wind and solar PPA/contract design</a:t>
            </a:r>
          </a:p>
          <a:p>
            <a:pPr lvl="1"/>
            <a:r>
              <a:rPr lang="en-US" dirty="0"/>
              <a:t>Storage PPA design</a:t>
            </a:r>
          </a:p>
          <a:p>
            <a:r>
              <a:rPr lang="en-US" dirty="0"/>
              <a:t>Integrating RA/</a:t>
            </a:r>
            <a:r>
              <a:rPr lang="en-US" dirty="0" err="1"/>
              <a:t>SoS</a:t>
            </a:r>
            <a:r>
              <a:rPr lang="en-US" dirty="0"/>
              <a:t> consideration into the competitive procurement and evaluation process</a:t>
            </a:r>
          </a:p>
          <a:p>
            <a:pPr lvl="1"/>
            <a:r>
              <a:rPr lang="en-US" dirty="0"/>
              <a:t>Changing stochastic properties of supply and demand in high VRE systems</a:t>
            </a:r>
          </a:p>
          <a:p>
            <a:pPr lvl="1"/>
            <a:r>
              <a:rPr lang="en-US" dirty="0"/>
              <a:t>ELCC, etc.</a:t>
            </a:r>
          </a:p>
          <a:p>
            <a:pPr lvl="1"/>
            <a:r>
              <a:rPr lang="en-US" dirty="0"/>
              <a:t>Not today</a:t>
            </a:r>
          </a:p>
        </p:txBody>
      </p:sp>
    </p:spTree>
    <p:extLst>
      <p:ext uri="{BB962C8B-B14F-4D97-AF65-F5344CB8AC3E}">
        <p14:creationId xmlns:p14="http://schemas.microsoft.com/office/powerpoint/2010/main" val="382027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1A13-778A-2107-2298-BF4944070E5B}"/>
              </a:ext>
            </a:extLst>
          </p:cNvPr>
          <p:cNvSpPr>
            <a:spLocks noGrp="1"/>
          </p:cNvSpPr>
          <p:nvPr>
            <p:ph type="title"/>
          </p:nvPr>
        </p:nvSpPr>
        <p:spPr/>
        <p:txBody>
          <a:bodyPr>
            <a:normAutofit/>
          </a:bodyPr>
          <a:lstStyle/>
          <a:p>
            <a:pPr algn="ctr"/>
            <a:r>
              <a:rPr lang="en-US" sz="3600" dirty="0">
                <a:solidFill>
                  <a:srgbClr val="FF0000"/>
                </a:solidFill>
              </a:rPr>
              <a:t>Auction Design and Evaluation Issues for State Mandated Procurement</a:t>
            </a:r>
          </a:p>
        </p:txBody>
      </p:sp>
      <p:sp>
        <p:nvSpPr>
          <p:cNvPr id="3" name="Content Placeholder 2">
            <a:extLst>
              <a:ext uri="{FF2B5EF4-FFF2-40B4-BE49-F238E27FC236}">
                <a16:creationId xmlns:a16="http://schemas.microsoft.com/office/drawing/2014/main" id="{55981FEA-6E51-4447-758D-054D1E20B22C}"/>
              </a:ext>
            </a:extLst>
          </p:cNvPr>
          <p:cNvSpPr>
            <a:spLocks noGrp="1"/>
          </p:cNvSpPr>
          <p:nvPr>
            <p:ph idx="1"/>
          </p:nvPr>
        </p:nvSpPr>
        <p:spPr>
          <a:xfrm>
            <a:off x="838200" y="1701800"/>
            <a:ext cx="10515600" cy="5067300"/>
          </a:xfrm>
        </p:spPr>
        <p:txBody>
          <a:bodyPr>
            <a:normAutofit fontScale="77500" lnSpcReduction="20000"/>
          </a:bodyPr>
          <a:lstStyle/>
          <a:p>
            <a:r>
              <a:rPr lang="en-US" dirty="0"/>
              <a:t>Who designs, runs the auctions and evaluates the offers?</a:t>
            </a:r>
          </a:p>
          <a:p>
            <a:pPr lvl="1"/>
            <a:r>
              <a:rPr lang="en-US" dirty="0"/>
              <a:t>State entities (e.g. NYSERDA in New York, Illinois Power Agency)</a:t>
            </a:r>
          </a:p>
          <a:p>
            <a:pPr lvl="1"/>
            <a:r>
              <a:rPr lang="en-US" dirty="0"/>
              <a:t>State PUCs with help of independent consultants and (perhaps) ISO (e.g. New Jersey BPU and PJM for OS wind)</a:t>
            </a:r>
          </a:p>
          <a:p>
            <a:pPr lvl="1"/>
            <a:r>
              <a:rPr lang="en-US" dirty="0"/>
              <a:t>Individual or groups of LSEs with independent consultants and PUC approval (e.g. California, Massachusetts)</a:t>
            </a:r>
          </a:p>
          <a:p>
            <a:r>
              <a:rPr lang="en-US" dirty="0"/>
              <a:t>Who is the counterparty to the PPA?</a:t>
            </a:r>
          </a:p>
          <a:p>
            <a:pPr lvl="1"/>
            <a:r>
              <a:rPr lang="en-US" dirty="0"/>
              <a:t>Ultimately it is typically the distribution companies and the prices paid by their delivery customers in the state --- even in retail competition states</a:t>
            </a:r>
          </a:p>
          <a:p>
            <a:pPr lvl="1"/>
            <a:r>
              <a:rPr lang="en-US" dirty="0"/>
              <a:t>Complicated --- need to follow the money (PPAs, RECs allocated to distribution companies) </a:t>
            </a:r>
          </a:p>
          <a:p>
            <a:r>
              <a:rPr lang="en-US" dirty="0"/>
              <a:t>Technology specific or all source meeting decarbonization criteria?</a:t>
            </a:r>
          </a:p>
          <a:p>
            <a:pPr lvl="1"/>
            <a:r>
              <a:rPr lang="en-US" dirty="0"/>
              <a:t>Dynamic use of optimal system models to define mix of technologies</a:t>
            </a:r>
          </a:p>
          <a:p>
            <a:r>
              <a:rPr lang="en-US" dirty="0"/>
              <a:t>What region is covered by the procurement?</a:t>
            </a:r>
          </a:p>
          <a:p>
            <a:pPr lvl="1"/>
            <a:r>
              <a:rPr lang="en-US" dirty="0"/>
              <a:t>State (does this make any sense? --- </a:t>
            </a:r>
            <a:r>
              <a:rPr lang="en-US" dirty="0" err="1"/>
              <a:t>e.g</a:t>
            </a:r>
            <a:r>
              <a:rPr lang="en-US" dirty="0"/>
              <a:t> Northeast off-shore wind)</a:t>
            </a:r>
          </a:p>
          <a:p>
            <a:pPr lvl="1"/>
            <a:r>
              <a:rPr lang="en-US" dirty="0"/>
              <a:t>Region</a:t>
            </a:r>
          </a:p>
          <a:p>
            <a:r>
              <a:rPr lang="en-US" dirty="0"/>
              <a:t>Offer evaluation is complicated and there is limited transparency</a:t>
            </a:r>
          </a:p>
          <a:p>
            <a:pPr lvl="1"/>
            <a:r>
              <a:rPr lang="en-US" dirty="0"/>
              <a:t>Many factors in bid evaluation with price, financing, permits, RA value, time to complete, and developer experience the most important</a:t>
            </a:r>
          </a:p>
          <a:p>
            <a:endParaRPr lang="en-US" dirty="0"/>
          </a:p>
        </p:txBody>
      </p:sp>
    </p:spTree>
    <p:extLst>
      <p:ext uri="{BB962C8B-B14F-4D97-AF65-F5344CB8AC3E}">
        <p14:creationId xmlns:p14="http://schemas.microsoft.com/office/powerpoint/2010/main" val="408235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1AD9-26F6-3F6F-B925-529E2490300A}"/>
              </a:ext>
            </a:extLst>
          </p:cNvPr>
          <p:cNvSpPr>
            <a:spLocks noGrp="1"/>
          </p:cNvSpPr>
          <p:nvPr>
            <p:ph type="title"/>
          </p:nvPr>
        </p:nvSpPr>
        <p:spPr/>
        <p:txBody>
          <a:bodyPr/>
          <a:lstStyle/>
          <a:p>
            <a:pPr algn="ctr"/>
            <a:r>
              <a:rPr lang="en-US" dirty="0">
                <a:solidFill>
                  <a:srgbClr val="FF0000"/>
                </a:solidFill>
              </a:rPr>
              <a:t>Wind/Solar PPA Pricing Issues</a:t>
            </a:r>
          </a:p>
        </p:txBody>
      </p:sp>
      <p:sp>
        <p:nvSpPr>
          <p:cNvPr id="3" name="Content Placeholder 2">
            <a:extLst>
              <a:ext uri="{FF2B5EF4-FFF2-40B4-BE49-F238E27FC236}">
                <a16:creationId xmlns:a16="http://schemas.microsoft.com/office/drawing/2014/main" id="{A22D8DD7-5FD7-2918-977D-BD2B4F5E9F19}"/>
              </a:ext>
            </a:extLst>
          </p:cNvPr>
          <p:cNvSpPr>
            <a:spLocks noGrp="1"/>
          </p:cNvSpPr>
          <p:nvPr>
            <p:ph idx="1"/>
          </p:nvPr>
        </p:nvSpPr>
        <p:spPr>
          <a:xfrm>
            <a:off x="838200" y="1558925"/>
            <a:ext cx="10515600" cy="5160282"/>
          </a:xfrm>
        </p:spPr>
        <p:txBody>
          <a:bodyPr>
            <a:normAutofit fontScale="70000" lnSpcReduction="20000"/>
          </a:bodyPr>
          <a:lstStyle/>
          <a:p>
            <a:r>
              <a:rPr lang="en-US" dirty="0"/>
              <a:t>PPA Pricing today</a:t>
            </a:r>
          </a:p>
          <a:p>
            <a:pPr lvl="1"/>
            <a:r>
              <a:rPr lang="en-US" dirty="0"/>
              <a:t>Fixed price/MWh with MWh generation and performance commitments</a:t>
            </a:r>
          </a:p>
          <a:p>
            <a:pPr lvl="1"/>
            <a:r>
              <a:rPr lang="en-US" dirty="0"/>
              <a:t>Fixed price/MWh with escalation over time with MWh generation and performance commitments</a:t>
            </a:r>
          </a:p>
          <a:p>
            <a:pPr lvl="1"/>
            <a:r>
              <a:rPr lang="en-US" dirty="0" err="1"/>
              <a:t>CfD</a:t>
            </a:r>
            <a:r>
              <a:rPr lang="en-US" dirty="0"/>
              <a:t> with strike price determined through competitive bidding process with MWh and performance commitments</a:t>
            </a:r>
          </a:p>
          <a:p>
            <a:r>
              <a:rPr lang="en-US" dirty="0"/>
              <a:t>With/without “shaped” prices around generation commitments, time series variability in wind/solar resources, LMP basis risk, and management of curtailments/congestion</a:t>
            </a:r>
          </a:p>
          <a:p>
            <a:r>
              <a:rPr lang="en-US" dirty="0"/>
              <a:t>Prices, cost structure, incentives: Fixed capital and O&amp;M costs with SRMC of operation close to zero</a:t>
            </a:r>
          </a:p>
          <a:p>
            <a:r>
              <a:rPr lang="en-US" dirty="0"/>
              <a:t>Since SRMC of generation is close to zero for wind and solar, a PPA price &gt; zero provides good production/availability performance incentives absent curtailment conditions</a:t>
            </a:r>
          </a:p>
          <a:p>
            <a:pPr lvl="1"/>
            <a:r>
              <a:rPr lang="en-US" dirty="0"/>
              <a:t>The more you produce the more you get paid</a:t>
            </a:r>
          </a:p>
          <a:p>
            <a:r>
              <a:rPr lang="en-US" dirty="0"/>
              <a:t>P &gt; SRMC may distort management of curtailments and associated (negative) market prices with potential follow-on investment distortions in the market</a:t>
            </a:r>
          </a:p>
          <a:p>
            <a:pPr lvl="1"/>
            <a:r>
              <a:rPr lang="en-US" dirty="0"/>
              <a:t>Move to fixed payments based on capacity, capacity factor modelling, and availability</a:t>
            </a:r>
          </a:p>
          <a:p>
            <a:pPr lvl="1"/>
            <a:r>
              <a:rPr lang="en-US" dirty="0"/>
              <a:t>Same story as with retail pricing</a:t>
            </a:r>
          </a:p>
          <a:p>
            <a:r>
              <a:rPr lang="en-US" dirty="0"/>
              <a:t>Recovering fixed costs associated with wind, solar and storage projects through per MWh charges in LT PPAs likely reinforces the imperfections in retail rates which also recover the bulk of what should be fixed charges in per/</a:t>
            </a:r>
            <a:r>
              <a:rPr lang="en-US" dirty="0" err="1"/>
              <a:t>KWh</a:t>
            </a:r>
            <a:r>
              <a:rPr lang="en-US" dirty="0"/>
              <a:t> charges</a:t>
            </a:r>
          </a:p>
        </p:txBody>
      </p:sp>
    </p:spTree>
    <p:extLst>
      <p:ext uri="{BB962C8B-B14F-4D97-AF65-F5344CB8AC3E}">
        <p14:creationId xmlns:p14="http://schemas.microsoft.com/office/powerpoint/2010/main" val="168882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89B9C-DC5E-B50C-1747-DE61B3DFEB81}"/>
              </a:ext>
            </a:extLst>
          </p:cNvPr>
          <p:cNvPicPr>
            <a:picLocks noChangeAspect="1"/>
          </p:cNvPicPr>
          <p:nvPr/>
        </p:nvPicPr>
        <p:blipFill>
          <a:blip r:embed="rId2"/>
          <a:stretch>
            <a:fillRect/>
          </a:stretch>
        </p:blipFill>
        <p:spPr>
          <a:xfrm>
            <a:off x="2368892" y="718457"/>
            <a:ext cx="7836275" cy="4086184"/>
          </a:xfrm>
          <a:prstGeom prst="rect">
            <a:avLst/>
          </a:prstGeom>
        </p:spPr>
      </p:pic>
      <p:sp>
        <p:nvSpPr>
          <p:cNvPr id="6" name="TextBox 5">
            <a:extLst>
              <a:ext uri="{FF2B5EF4-FFF2-40B4-BE49-F238E27FC236}">
                <a16:creationId xmlns:a16="http://schemas.microsoft.com/office/drawing/2014/main" id="{8FA4EE48-A7DF-EE73-4EFF-1B075393160E}"/>
              </a:ext>
            </a:extLst>
          </p:cNvPr>
          <p:cNvSpPr txBox="1"/>
          <p:nvPr/>
        </p:nvSpPr>
        <p:spPr>
          <a:xfrm>
            <a:off x="910771" y="5130800"/>
            <a:ext cx="11001829" cy="1477328"/>
          </a:xfrm>
          <a:prstGeom prst="rect">
            <a:avLst/>
          </a:prstGeom>
          <a:noFill/>
        </p:spPr>
        <p:txBody>
          <a:bodyPr wrap="square" rtlCol="0">
            <a:spAutoFit/>
          </a:bodyPr>
          <a:lstStyle/>
          <a:p>
            <a:pPr marL="0" marR="0">
              <a:spcBef>
                <a:spcPts val="0"/>
              </a:spcBef>
              <a:spcAft>
                <a:spcPts val="1000"/>
              </a:spcAft>
            </a:pPr>
            <a:r>
              <a:rPr lang="en-US" sz="1800" b="1" i="1">
                <a:solidFill>
                  <a:srgbClr val="44546A"/>
                </a:solidFill>
                <a:effectLst/>
                <a:latin typeface="Calibri" panose="020F0502020204030204" pitchFamily="34" charset="0"/>
                <a:ea typeface="Calibri" panose="020F0502020204030204" pitchFamily="34" charset="0"/>
                <a:cs typeface="Arial" panose="020B0604020202020204" pitchFamily="34" charset="0"/>
              </a:rPr>
              <a:t>Figure 6.4: Annual generation, VRE curtailment, and system average cost of electricity (SCOE) in the Northeast (NE), Southeast (SE), and Texas (TX) under tightening CO</a:t>
            </a:r>
            <a:r>
              <a:rPr lang="en-US" sz="1800" b="1" i="1" baseline="-25000">
                <a:solidFill>
                  <a:srgbClr val="44546A"/>
                </a:solidFill>
                <a:effectLst/>
                <a:latin typeface="Calibri" panose="020F0502020204030204" pitchFamily="34" charset="0"/>
                <a:ea typeface="Calibri" panose="020F0502020204030204" pitchFamily="34" charset="0"/>
                <a:cs typeface="Arial" panose="020B0604020202020204" pitchFamily="34" charset="0"/>
              </a:rPr>
              <a:t>2</a:t>
            </a:r>
            <a:r>
              <a:rPr lang="en-US" sz="1800" b="1" i="1">
                <a:solidFill>
                  <a:srgbClr val="44546A"/>
                </a:solidFill>
                <a:effectLst/>
                <a:latin typeface="Calibri" panose="020F0502020204030204" pitchFamily="34" charset="0"/>
                <a:ea typeface="Calibri" panose="020F0502020204030204" pitchFamily="34" charset="0"/>
                <a:cs typeface="Arial" panose="020B0604020202020204" pitchFamily="34" charset="0"/>
              </a:rPr>
              <a:t> emissions constraints.</a:t>
            </a:r>
            <a:r>
              <a:rPr lang="en-US" sz="1800" i="1">
                <a:solidFill>
                  <a:srgbClr val="44546A"/>
                </a:solidFill>
                <a:effectLst/>
                <a:latin typeface="Calibri" panose="020F0502020204030204" pitchFamily="34" charset="0"/>
                <a:ea typeface="Calibri" panose="020F0502020204030204" pitchFamily="34" charset="0"/>
                <a:cs typeface="Arial" panose="020B0604020202020204" pitchFamily="34" charset="0"/>
              </a:rPr>
              <a:t> SCOE includes total annualized investment, fixed O&amp;M, and operational costs of generation, storage, and transmission, as well as any non-served energy penalty. Emissions intensity under the No Limit policy case is noted in parentheses in the bottom panel. For the Northeast region, “Wind” represents the sum of onshore and offshore wind generation.</a:t>
            </a:r>
          </a:p>
        </p:txBody>
      </p:sp>
      <p:sp>
        <p:nvSpPr>
          <p:cNvPr id="2" name="TextBox 1">
            <a:extLst>
              <a:ext uri="{FF2B5EF4-FFF2-40B4-BE49-F238E27FC236}">
                <a16:creationId xmlns:a16="http://schemas.microsoft.com/office/drawing/2014/main" id="{E8344815-1708-C570-72F4-3206391A1CA7}"/>
              </a:ext>
            </a:extLst>
          </p:cNvPr>
          <p:cNvSpPr txBox="1"/>
          <p:nvPr/>
        </p:nvSpPr>
        <p:spPr>
          <a:xfrm>
            <a:off x="292100" y="207632"/>
            <a:ext cx="347813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MIT Future of Storage Study (2022)</a:t>
            </a:r>
          </a:p>
        </p:txBody>
      </p:sp>
    </p:spTree>
    <p:extLst>
      <p:ext uri="{BB962C8B-B14F-4D97-AF65-F5344CB8AC3E}">
        <p14:creationId xmlns:p14="http://schemas.microsoft.com/office/powerpoint/2010/main" val="56639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82538E-D49F-E993-985C-6E659B290160}"/>
              </a:ext>
            </a:extLst>
          </p:cNvPr>
          <p:cNvPicPr>
            <a:picLocks noChangeAspect="1"/>
          </p:cNvPicPr>
          <p:nvPr/>
        </p:nvPicPr>
        <p:blipFill>
          <a:blip r:embed="rId2"/>
          <a:stretch>
            <a:fillRect/>
          </a:stretch>
        </p:blipFill>
        <p:spPr>
          <a:xfrm>
            <a:off x="0" y="1470970"/>
            <a:ext cx="12192000" cy="3916060"/>
          </a:xfrm>
          <a:prstGeom prst="rect">
            <a:avLst/>
          </a:prstGeom>
        </p:spPr>
      </p:pic>
      <p:sp>
        <p:nvSpPr>
          <p:cNvPr id="4" name="TextBox 3">
            <a:extLst>
              <a:ext uri="{FF2B5EF4-FFF2-40B4-BE49-F238E27FC236}">
                <a16:creationId xmlns:a16="http://schemas.microsoft.com/office/drawing/2014/main" id="{1CD1DF78-B0C7-6B71-DD80-B4B7F6AC15AE}"/>
              </a:ext>
            </a:extLst>
          </p:cNvPr>
          <p:cNvSpPr txBox="1"/>
          <p:nvPr/>
        </p:nvSpPr>
        <p:spPr>
          <a:xfrm>
            <a:off x="609600" y="6146800"/>
            <a:ext cx="2032736" cy="369332"/>
          </a:xfrm>
          <a:prstGeom prst="rect">
            <a:avLst/>
          </a:prstGeom>
          <a:noFill/>
        </p:spPr>
        <p:txBody>
          <a:bodyPr wrap="none" rtlCol="0">
            <a:spAutoFit/>
          </a:bodyPr>
          <a:lstStyle/>
          <a:p>
            <a:r>
              <a:rPr lang="en-US" dirty="0"/>
              <a:t>Source: CAISO 2022</a:t>
            </a:r>
          </a:p>
        </p:txBody>
      </p:sp>
    </p:spTree>
    <p:extLst>
      <p:ext uri="{BB962C8B-B14F-4D97-AF65-F5344CB8AC3E}">
        <p14:creationId xmlns:p14="http://schemas.microsoft.com/office/powerpoint/2010/main" val="34147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3EBB2A-FA3B-0B67-F9B5-E96D296F307E}"/>
              </a:ext>
            </a:extLst>
          </p:cNvPr>
          <p:cNvPicPr>
            <a:picLocks noChangeAspect="1"/>
          </p:cNvPicPr>
          <p:nvPr/>
        </p:nvPicPr>
        <p:blipFill>
          <a:blip r:embed="rId2"/>
          <a:stretch>
            <a:fillRect/>
          </a:stretch>
        </p:blipFill>
        <p:spPr>
          <a:xfrm>
            <a:off x="0" y="1475154"/>
            <a:ext cx="12192000" cy="3907692"/>
          </a:xfrm>
          <a:prstGeom prst="rect">
            <a:avLst/>
          </a:prstGeom>
        </p:spPr>
      </p:pic>
      <p:sp>
        <p:nvSpPr>
          <p:cNvPr id="6" name="TextBox 5">
            <a:extLst>
              <a:ext uri="{FF2B5EF4-FFF2-40B4-BE49-F238E27FC236}">
                <a16:creationId xmlns:a16="http://schemas.microsoft.com/office/drawing/2014/main" id="{F7C0EDB4-FEF7-3A4B-D48A-7274D05333A2}"/>
              </a:ext>
            </a:extLst>
          </p:cNvPr>
          <p:cNvSpPr txBox="1"/>
          <p:nvPr/>
        </p:nvSpPr>
        <p:spPr>
          <a:xfrm>
            <a:off x="609600" y="6146800"/>
            <a:ext cx="2085636" cy="369332"/>
          </a:xfrm>
          <a:prstGeom prst="rect">
            <a:avLst/>
          </a:prstGeom>
          <a:noFill/>
        </p:spPr>
        <p:txBody>
          <a:bodyPr wrap="none" rtlCol="0">
            <a:spAutoFit/>
          </a:bodyPr>
          <a:lstStyle/>
          <a:p>
            <a:r>
              <a:rPr lang="en-US" dirty="0"/>
              <a:t>Source:  CAISO 2022</a:t>
            </a:r>
          </a:p>
        </p:txBody>
      </p:sp>
    </p:spTree>
    <p:extLst>
      <p:ext uri="{BB962C8B-B14F-4D97-AF65-F5344CB8AC3E}">
        <p14:creationId xmlns:p14="http://schemas.microsoft.com/office/powerpoint/2010/main" val="467249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2B99B-29C7-5C54-100C-E03B394D60AE}"/>
              </a:ext>
            </a:extLst>
          </p:cNvPr>
          <p:cNvPicPr>
            <a:picLocks noChangeAspect="1"/>
          </p:cNvPicPr>
          <p:nvPr/>
        </p:nvPicPr>
        <p:blipFill>
          <a:blip r:embed="rId2"/>
          <a:stretch>
            <a:fillRect/>
          </a:stretch>
        </p:blipFill>
        <p:spPr>
          <a:xfrm>
            <a:off x="928576" y="138814"/>
            <a:ext cx="10334847" cy="6326372"/>
          </a:xfrm>
          <a:prstGeom prst="rect">
            <a:avLst/>
          </a:prstGeom>
        </p:spPr>
      </p:pic>
      <p:sp>
        <p:nvSpPr>
          <p:cNvPr id="4" name="TextBox 3">
            <a:extLst>
              <a:ext uri="{FF2B5EF4-FFF2-40B4-BE49-F238E27FC236}">
                <a16:creationId xmlns:a16="http://schemas.microsoft.com/office/drawing/2014/main" id="{8B7BCC45-D5FA-DC74-1902-1E3A3A2E070C}"/>
              </a:ext>
            </a:extLst>
          </p:cNvPr>
          <p:cNvSpPr txBox="1"/>
          <p:nvPr/>
        </p:nvSpPr>
        <p:spPr>
          <a:xfrm>
            <a:off x="444500" y="6361964"/>
            <a:ext cx="4319324" cy="369332"/>
          </a:xfrm>
          <a:prstGeom prst="rect">
            <a:avLst/>
          </a:prstGeom>
          <a:noFill/>
        </p:spPr>
        <p:txBody>
          <a:bodyPr wrap="none" rtlCol="0">
            <a:spAutoFit/>
          </a:bodyPr>
          <a:lstStyle/>
          <a:p>
            <a:r>
              <a:rPr lang="en-US" dirty="0"/>
              <a:t>CAISO, Market Monitoring Report, July 2022</a:t>
            </a:r>
          </a:p>
        </p:txBody>
      </p:sp>
    </p:spTree>
    <p:extLst>
      <p:ext uri="{BB962C8B-B14F-4D97-AF65-F5344CB8AC3E}">
        <p14:creationId xmlns:p14="http://schemas.microsoft.com/office/powerpoint/2010/main" val="137307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EF0487-C192-AC6E-AFD0-A017E7B28EB7}"/>
              </a:ext>
            </a:extLst>
          </p:cNvPr>
          <p:cNvSpPr>
            <a:spLocks noGrp="1"/>
          </p:cNvSpPr>
          <p:nvPr>
            <p:ph type="title"/>
          </p:nvPr>
        </p:nvSpPr>
        <p:spPr/>
        <p:txBody>
          <a:bodyPr/>
          <a:lstStyle/>
          <a:p>
            <a:pPr algn="ctr"/>
            <a:r>
              <a:rPr lang="en-US" dirty="0">
                <a:solidFill>
                  <a:schemeClr val="accent6">
                    <a:lumMod val="75000"/>
                  </a:schemeClr>
                </a:solidFill>
              </a:rPr>
              <a:t>Hybrid Markets</a:t>
            </a:r>
          </a:p>
        </p:txBody>
      </p:sp>
      <p:sp>
        <p:nvSpPr>
          <p:cNvPr id="5" name="Text Placeholder 4">
            <a:extLst>
              <a:ext uri="{FF2B5EF4-FFF2-40B4-BE49-F238E27FC236}">
                <a16:creationId xmlns:a16="http://schemas.microsoft.com/office/drawing/2014/main" id="{DDD54519-E127-FEA7-3C39-24F48F88112B}"/>
              </a:ext>
            </a:extLst>
          </p:cNvPr>
          <p:cNvSpPr>
            <a:spLocks noGrp="1"/>
          </p:cNvSpPr>
          <p:nvPr>
            <p:ph type="body" idx="1"/>
          </p:nvPr>
        </p:nvSpPr>
        <p:spPr/>
        <p:txBody>
          <a:bodyPr>
            <a:normAutofit/>
          </a:bodyPr>
          <a:lstStyle/>
          <a:p>
            <a:r>
              <a:rPr lang="en-US" dirty="0"/>
              <a:t>Short-term wholesale markets</a:t>
            </a:r>
          </a:p>
        </p:txBody>
      </p:sp>
      <p:sp>
        <p:nvSpPr>
          <p:cNvPr id="6" name="Content Placeholder 5">
            <a:extLst>
              <a:ext uri="{FF2B5EF4-FFF2-40B4-BE49-F238E27FC236}">
                <a16:creationId xmlns:a16="http://schemas.microsoft.com/office/drawing/2014/main" id="{D901800B-99C2-68E5-6EB7-B6F5C6607AF6}"/>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Market-based least-cost economic dispatch</a:t>
            </a:r>
          </a:p>
          <a:p>
            <a:r>
              <a:rPr lang="en-US" dirty="0"/>
              <a:t>Market-based management of operating reliability</a:t>
            </a:r>
          </a:p>
          <a:p>
            <a:r>
              <a:rPr lang="en-US" dirty="0"/>
              <a:t>Efficient short-term wholesale prices for energy, ancillary services, and reliability given existing capital stock through competitive bidding and co-optimization</a:t>
            </a:r>
          </a:p>
          <a:p>
            <a:r>
              <a:rPr lang="en-US" dirty="0"/>
              <a:t>Out-of-market actions by SO minimized</a:t>
            </a:r>
          </a:p>
          <a:p>
            <a:r>
              <a:rPr lang="en-US" dirty="0"/>
              <a:t>Supplementary capacity remuneration mechanisms evolved over time</a:t>
            </a:r>
          </a:p>
          <a:p>
            <a:r>
              <a:rPr lang="en-US" dirty="0"/>
              <a:t>Adapt to decarbonization transition as it evolves over time</a:t>
            </a:r>
          </a:p>
          <a:p>
            <a:r>
              <a:rPr lang="en-US" dirty="0"/>
              <a:t>Rely on the “invisible hand” to stimulate technology neutral investment</a:t>
            </a:r>
          </a:p>
        </p:txBody>
      </p:sp>
      <p:sp>
        <p:nvSpPr>
          <p:cNvPr id="7" name="Text Placeholder 6">
            <a:extLst>
              <a:ext uri="{FF2B5EF4-FFF2-40B4-BE49-F238E27FC236}">
                <a16:creationId xmlns:a16="http://schemas.microsoft.com/office/drawing/2014/main" id="{255349E8-09C3-1D06-E45A-B8FD9F34C659}"/>
              </a:ext>
            </a:extLst>
          </p:cNvPr>
          <p:cNvSpPr>
            <a:spLocks noGrp="1"/>
          </p:cNvSpPr>
          <p:nvPr>
            <p:ph type="body" sz="quarter" idx="3"/>
          </p:nvPr>
        </p:nvSpPr>
        <p:spPr>
          <a:xfrm>
            <a:off x="6172200" y="1681163"/>
            <a:ext cx="5421086" cy="823912"/>
          </a:xfrm>
        </p:spPr>
        <p:txBody>
          <a:bodyPr>
            <a:normAutofit/>
          </a:bodyPr>
          <a:lstStyle/>
          <a:p>
            <a:r>
              <a:rPr lang="en-US" dirty="0"/>
              <a:t>Long-term wholesale markets for LT PPAs</a:t>
            </a:r>
          </a:p>
        </p:txBody>
      </p:sp>
      <p:sp>
        <p:nvSpPr>
          <p:cNvPr id="8" name="Content Placeholder 7">
            <a:extLst>
              <a:ext uri="{FF2B5EF4-FFF2-40B4-BE49-F238E27FC236}">
                <a16:creationId xmlns:a16="http://schemas.microsoft.com/office/drawing/2014/main" id="{FCEEA0D8-A2E3-3216-7606-80632B9AB7C4}"/>
              </a:ext>
            </a:extLst>
          </p:cNvPr>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Support efficient investment in wind, solar, other zero or low-carbon generation (e.g. nuclear) and storage with long-term contracts (PPA) via competitive procurement and dynamic planning</a:t>
            </a:r>
          </a:p>
          <a:p>
            <a:r>
              <a:rPr lang="en-US" dirty="0"/>
              <a:t>Meet individual </a:t>
            </a:r>
            <a:r>
              <a:rPr lang="en-US" u="sng" dirty="0"/>
              <a:t>state</a:t>
            </a:r>
            <a:r>
              <a:rPr lang="en-US" dirty="0"/>
              <a:t> GHG mitigation commitments over a transition period (2040-2050) in the absence of comprehensive, stable U.S. policy, especially failure to price carbon emissions</a:t>
            </a:r>
          </a:p>
          <a:p>
            <a:r>
              <a:rPr lang="en-US" dirty="0"/>
              <a:t>Meet Resource Adequacy(RA)/</a:t>
            </a:r>
            <a:r>
              <a:rPr lang="en-US" dirty="0" err="1"/>
              <a:t>SoS</a:t>
            </a:r>
            <a:r>
              <a:rPr lang="en-US" dirty="0"/>
              <a:t> criteria with supporting investment/resource portfolio over transition period with systems dominated by intermittent wind and solar plus storage</a:t>
            </a:r>
          </a:p>
          <a:p>
            <a:r>
              <a:rPr lang="en-US" dirty="0"/>
              <a:t>Contract design compatible with efficient short-term market operation, pricing, demand response, and incentives </a:t>
            </a:r>
            <a:r>
              <a:rPr lang="en-US" dirty="0" err="1"/>
              <a:t>fot</a:t>
            </a:r>
            <a:r>
              <a:rPr lang="en-US" dirty="0"/>
              <a:t> efficient performance</a:t>
            </a:r>
          </a:p>
          <a:p>
            <a:r>
              <a:rPr lang="en-US" dirty="0"/>
              <a:t>Integrate voluntary “corporate” LT PPAs efficiently</a:t>
            </a:r>
          </a:p>
        </p:txBody>
      </p:sp>
      <p:cxnSp>
        <p:nvCxnSpPr>
          <p:cNvPr id="11" name="Straight Arrow Connector 10">
            <a:extLst>
              <a:ext uri="{FF2B5EF4-FFF2-40B4-BE49-F238E27FC236}">
                <a16:creationId xmlns:a16="http://schemas.microsoft.com/office/drawing/2014/main" id="{4C37B904-9F3C-41E9-1AE4-E2C33584A41B}"/>
              </a:ext>
            </a:extLst>
          </p:cNvPr>
          <p:cNvCxnSpPr>
            <a:cxnSpLocks/>
          </p:cNvCxnSpPr>
          <p:nvPr/>
        </p:nvCxnSpPr>
        <p:spPr>
          <a:xfrm>
            <a:off x="3898900" y="1919288"/>
            <a:ext cx="3886200" cy="0"/>
          </a:xfrm>
          <a:prstGeom prst="straightConnector1">
            <a:avLst/>
          </a:prstGeom>
          <a:ln w="571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02CBD1BD-B2AF-C8BF-8E80-53B360DDF60D}"/>
              </a:ext>
            </a:extLst>
          </p:cNvPr>
          <p:cNvCxnSpPr>
            <a:cxnSpLocks/>
          </p:cNvCxnSpPr>
          <p:nvPr/>
        </p:nvCxnSpPr>
        <p:spPr>
          <a:xfrm>
            <a:off x="3898900" y="6402388"/>
            <a:ext cx="3886200" cy="0"/>
          </a:xfrm>
          <a:prstGeom prst="straightConnector1">
            <a:avLst/>
          </a:prstGeom>
          <a:ln w="571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5508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20BC30-D0D0-FC62-3418-331E988DAF3A}"/>
              </a:ext>
            </a:extLst>
          </p:cNvPr>
          <p:cNvPicPr>
            <a:picLocks noChangeAspect="1"/>
          </p:cNvPicPr>
          <p:nvPr/>
        </p:nvPicPr>
        <p:blipFill>
          <a:blip r:embed="rId2"/>
          <a:stretch>
            <a:fillRect/>
          </a:stretch>
        </p:blipFill>
        <p:spPr>
          <a:xfrm>
            <a:off x="992372" y="126704"/>
            <a:ext cx="10207256" cy="6071191"/>
          </a:xfrm>
          <a:prstGeom prst="rect">
            <a:avLst/>
          </a:prstGeom>
        </p:spPr>
      </p:pic>
      <p:sp>
        <p:nvSpPr>
          <p:cNvPr id="4" name="TextBox 3">
            <a:extLst>
              <a:ext uri="{FF2B5EF4-FFF2-40B4-BE49-F238E27FC236}">
                <a16:creationId xmlns:a16="http://schemas.microsoft.com/office/drawing/2014/main" id="{1283A607-EA26-202E-ACD1-385209ECCF7A}"/>
              </a:ext>
            </a:extLst>
          </p:cNvPr>
          <p:cNvSpPr txBox="1"/>
          <p:nvPr/>
        </p:nvSpPr>
        <p:spPr>
          <a:xfrm>
            <a:off x="444500" y="6361964"/>
            <a:ext cx="4319324" cy="369332"/>
          </a:xfrm>
          <a:prstGeom prst="rect">
            <a:avLst/>
          </a:prstGeom>
          <a:noFill/>
        </p:spPr>
        <p:txBody>
          <a:bodyPr wrap="none" rtlCol="0">
            <a:spAutoFit/>
          </a:bodyPr>
          <a:lstStyle/>
          <a:p>
            <a:r>
              <a:rPr lang="en-US" dirty="0"/>
              <a:t>CAISO, Market Monitoring Report, July 2022</a:t>
            </a:r>
          </a:p>
        </p:txBody>
      </p:sp>
      <p:sp>
        <p:nvSpPr>
          <p:cNvPr id="2" name="TextBox 1">
            <a:extLst>
              <a:ext uri="{FF2B5EF4-FFF2-40B4-BE49-F238E27FC236}">
                <a16:creationId xmlns:a16="http://schemas.microsoft.com/office/drawing/2014/main" id="{26F9268A-3FEC-0CB6-AD03-F63985FE8CD1}"/>
              </a:ext>
            </a:extLst>
          </p:cNvPr>
          <p:cNvSpPr txBox="1"/>
          <p:nvPr/>
        </p:nvSpPr>
        <p:spPr>
          <a:xfrm>
            <a:off x="8645645" y="1054100"/>
            <a:ext cx="2939523" cy="646331"/>
          </a:xfrm>
          <a:prstGeom prst="rect">
            <a:avLst/>
          </a:prstGeom>
          <a:noFill/>
          <a:ln>
            <a:solidFill>
              <a:schemeClr val="tx1"/>
            </a:solidFill>
          </a:ln>
        </p:spPr>
        <p:txBody>
          <a:bodyPr wrap="none" rtlCol="0">
            <a:spAutoFit/>
          </a:bodyPr>
          <a:lstStyle/>
          <a:p>
            <a:r>
              <a:rPr lang="en-US" dirty="0"/>
              <a:t>LAP = load aggregation point</a:t>
            </a:r>
          </a:p>
          <a:p>
            <a:r>
              <a:rPr lang="en-US" dirty="0"/>
              <a:t>           (settlement point)</a:t>
            </a:r>
          </a:p>
        </p:txBody>
      </p:sp>
    </p:spTree>
    <p:extLst>
      <p:ext uri="{BB962C8B-B14F-4D97-AF65-F5344CB8AC3E}">
        <p14:creationId xmlns:p14="http://schemas.microsoft.com/office/powerpoint/2010/main" val="75792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6EC809-5361-96F9-C671-DC44B913E90E}"/>
              </a:ext>
            </a:extLst>
          </p:cNvPr>
          <p:cNvPicPr>
            <a:picLocks noChangeAspect="1"/>
          </p:cNvPicPr>
          <p:nvPr/>
        </p:nvPicPr>
        <p:blipFill>
          <a:blip r:embed="rId2"/>
          <a:stretch>
            <a:fillRect/>
          </a:stretch>
        </p:blipFill>
        <p:spPr>
          <a:xfrm>
            <a:off x="930729" y="261257"/>
            <a:ext cx="10368642" cy="6596743"/>
          </a:xfrm>
          <a:prstGeom prst="rect">
            <a:avLst/>
          </a:prstGeom>
        </p:spPr>
      </p:pic>
      <p:sp>
        <p:nvSpPr>
          <p:cNvPr id="4" name="TextBox 3">
            <a:extLst>
              <a:ext uri="{FF2B5EF4-FFF2-40B4-BE49-F238E27FC236}">
                <a16:creationId xmlns:a16="http://schemas.microsoft.com/office/drawing/2014/main" id="{30CD1B28-EBEA-B881-FB78-4541F5616CCA}"/>
              </a:ext>
            </a:extLst>
          </p:cNvPr>
          <p:cNvSpPr txBox="1"/>
          <p:nvPr/>
        </p:nvSpPr>
        <p:spPr>
          <a:xfrm>
            <a:off x="261257" y="3429000"/>
            <a:ext cx="1700145" cy="646331"/>
          </a:xfrm>
          <a:prstGeom prst="rect">
            <a:avLst/>
          </a:prstGeom>
          <a:noFill/>
          <a:ln>
            <a:solidFill>
              <a:schemeClr val="tx1"/>
            </a:solidFill>
          </a:ln>
        </p:spPr>
        <p:txBody>
          <a:bodyPr wrap="none" rtlCol="0">
            <a:spAutoFit/>
          </a:bodyPr>
          <a:lstStyle/>
          <a:p>
            <a:r>
              <a:rPr lang="en-US" dirty="0"/>
              <a:t>August 26, 2022</a:t>
            </a:r>
          </a:p>
          <a:p>
            <a:r>
              <a:rPr lang="en-US" dirty="0"/>
              <a:t>8:15 AM PDT</a:t>
            </a:r>
          </a:p>
        </p:txBody>
      </p:sp>
    </p:spTree>
    <p:extLst>
      <p:ext uri="{BB962C8B-B14F-4D97-AF65-F5344CB8AC3E}">
        <p14:creationId xmlns:p14="http://schemas.microsoft.com/office/powerpoint/2010/main" val="292644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60197B-6DDA-3754-4AEA-DACBB460467B}"/>
              </a:ext>
            </a:extLst>
          </p:cNvPr>
          <p:cNvPicPr>
            <a:picLocks noChangeAspect="1"/>
          </p:cNvPicPr>
          <p:nvPr/>
        </p:nvPicPr>
        <p:blipFill>
          <a:blip r:embed="rId2"/>
          <a:stretch>
            <a:fillRect/>
          </a:stretch>
        </p:blipFill>
        <p:spPr>
          <a:xfrm>
            <a:off x="822251" y="260497"/>
            <a:ext cx="10547498" cy="6337005"/>
          </a:xfrm>
          <a:prstGeom prst="rect">
            <a:avLst/>
          </a:prstGeom>
        </p:spPr>
      </p:pic>
    </p:spTree>
    <p:extLst>
      <p:ext uri="{BB962C8B-B14F-4D97-AF65-F5344CB8AC3E}">
        <p14:creationId xmlns:p14="http://schemas.microsoft.com/office/powerpoint/2010/main" val="162653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034A8-F540-E120-51F3-7621ED0AA9F7}"/>
              </a:ext>
            </a:extLst>
          </p:cNvPr>
          <p:cNvPicPr>
            <a:picLocks noChangeAspect="1"/>
          </p:cNvPicPr>
          <p:nvPr/>
        </p:nvPicPr>
        <p:blipFill>
          <a:blip r:embed="rId2"/>
          <a:stretch>
            <a:fillRect/>
          </a:stretch>
        </p:blipFill>
        <p:spPr>
          <a:xfrm>
            <a:off x="694660" y="542260"/>
            <a:ext cx="10802679" cy="5773479"/>
          </a:xfrm>
          <a:prstGeom prst="rect">
            <a:avLst/>
          </a:prstGeom>
        </p:spPr>
      </p:pic>
      <p:sp>
        <p:nvSpPr>
          <p:cNvPr id="4" name="TextBox 3">
            <a:extLst>
              <a:ext uri="{FF2B5EF4-FFF2-40B4-BE49-F238E27FC236}">
                <a16:creationId xmlns:a16="http://schemas.microsoft.com/office/drawing/2014/main" id="{337269C6-0005-BD11-8359-1EBFFDCA798D}"/>
              </a:ext>
            </a:extLst>
          </p:cNvPr>
          <p:cNvSpPr txBox="1"/>
          <p:nvPr/>
        </p:nvSpPr>
        <p:spPr>
          <a:xfrm>
            <a:off x="609600" y="6204857"/>
            <a:ext cx="5482527" cy="369332"/>
          </a:xfrm>
          <a:prstGeom prst="rect">
            <a:avLst/>
          </a:prstGeom>
          <a:noFill/>
        </p:spPr>
        <p:txBody>
          <a:bodyPr wrap="none" rtlCol="0">
            <a:spAutoFit/>
          </a:bodyPr>
          <a:lstStyle/>
          <a:p>
            <a:r>
              <a:rPr lang="en-US" dirty="0"/>
              <a:t>Southwest Power Pool, State of the Market Report, 2022</a:t>
            </a:r>
          </a:p>
        </p:txBody>
      </p:sp>
    </p:spTree>
    <p:extLst>
      <p:ext uri="{BB962C8B-B14F-4D97-AF65-F5344CB8AC3E}">
        <p14:creationId xmlns:p14="http://schemas.microsoft.com/office/powerpoint/2010/main" val="1523589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358B-B5AB-83D9-1D4C-B1A1CD47C288}"/>
              </a:ext>
            </a:extLst>
          </p:cNvPr>
          <p:cNvSpPr>
            <a:spLocks noGrp="1"/>
          </p:cNvSpPr>
          <p:nvPr>
            <p:ph type="title"/>
          </p:nvPr>
        </p:nvSpPr>
        <p:spPr/>
        <p:txBody>
          <a:bodyPr/>
          <a:lstStyle/>
          <a:p>
            <a:pPr algn="ctr"/>
            <a:r>
              <a:rPr lang="en-US" dirty="0">
                <a:solidFill>
                  <a:srgbClr val="FF0000"/>
                </a:solidFill>
              </a:rPr>
              <a:t>Storage PPA Pricing Issues</a:t>
            </a:r>
          </a:p>
        </p:txBody>
      </p:sp>
      <p:sp>
        <p:nvSpPr>
          <p:cNvPr id="3" name="Content Placeholder 2">
            <a:extLst>
              <a:ext uri="{FF2B5EF4-FFF2-40B4-BE49-F238E27FC236}">
                <a16:creationId xmlns:a16="http://schemas.microsoft.com/office/drawing/2014/main" id="{2F6C6C61-6D1D-59CE-C04D-EA0F68082D16}"/>
              </a:ext>
            </a:extLst>
          </p:cNvPr>
          <p:cNvSpPr>
            <a:spLocks noGrp="1"/>
          </p:cNvSpPr>
          <p:nvPr>
            <p:ph idx="1"/>
          </p:nvPr>
        </p:nvSpPr>
        <p:spPr>
          <a:xfrm>
            <a:off x="838200" y="1825625"/>
            <a:ext cx="10515600" cy="4667250"/>
          </a:xfrm>
        </p:spPr>
        <p:txBody>
          <a:bodyPr>
            <a:normAutofit fontScale="92500" lnSpcReduction="20000"/>
          </a:bodyPr>
          <a:lstStyle/>
          <a:p>
            <a:r>
              <a:rPr lang="en-US" dirty="0"/>
              <a:t>Storage has several potential revenue streams</a:t>
            </a:r>
          </a:p>
          <a:p>
            <a:pPr lvl="1"/>
            <a:r>
              <a:rPr lang="en-US" dirty="0"/>
              <a:t>Arbitrage profits</a:t>
            </a:r>
          </a:p>
          <a:p>
            <a:pPr lvl="1"/>
            <a:r>
              <a:rPr lang="en-US" dirty="0"/>
              <a:t>Ancillary/grid services</a:t>
            </a:r>
          </a:p>
          <a:p>
            <a:pPr lvl="1"/>
            <a:r>
              <a:rPr lang="en-US" dirty="0"/>
              <a:t>RA services</a:t>
            </a:r>
          </a:p>
          <a:p>
            <a:pPr lvl="1"/>
            <a:r>
              <a:rPr lang="en-US" dirty="0"/>
              <a:t>Transmission/interconnection deferrals</a:t>
            </a:r>
          </a:p>
          <a:p>
            <a:r>
              <a:rPr lang="en-US" dirty="0"/>
              <a:t>We want storage to charge/discharge in response to short-term (spot) wholesale price variations for these services</a:t>
            </a:r>
          </a:p>
          <a:p>
            <a:r>
              <a:rPr lang="en-US" dirty="0"/>
              <a:t>Integration of storage into wholesale markets is still evolving</a:t>
            </a:r>
          </a:p>
          <a:p>
            <a:r>
              <a:rPr lang="en-US" dirty="0"/>
              <a:t>Value of storage depends on capacity( MW), duration (MWh/MW), charge/discharge attributes and that’s what PPA prices should reflect not per MWh “</a:t>
            </a:r>
            <a:r>
              <a:rPr lang="en-US" dirty="0" err="1"/>
              <a:t>supplied”b</a:t>
            </a:r>
            <a:endParaRPr lang="en-US" dirty="0"/>
          </a:p>
          <a:p>
            <a:r>
              <a:rPr lang="en-US" dirty="0"/>
              <a:t>Competitive auction structure should allow bidders to account for expected value of future revenue streams and differences in storage attributes</a:t>
            </a:r>
          </a:p>
          <a:p>
            <a:endParaRPr lang="en-US" dirty="0"/>
          </a:p>
        </p:txBody>
      </p:sp>
    </p:spTree>
    <p:extLst>
      <p:ext uri="{BB962C8B-B14F-4D97-AF65-F5344CB8AC3E}">
        <p14:creationId xmlns:p14="http://schemas.microsoft.com/office/powerpoint/2010/main" val="235839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EC7755-AA12-B317-DC8A-6925F29F9F2C}"/>
              </a:ext>
            </a:extLst>
          </p:cNvPr>
          <p:cNvPicPr>
            <a:picLocks noChangeAspect="1"/>
          </p:cNvPicPr>
          <p:nvPr/>
        </p:nvPicPr>
        <p:blipFill>
          <a:blip r:embed="rId2"/>
          <a:stretch>
            <a:fillRect/>
          </a:stretch>
        </p:blipFill>
        <p:spPr>
          <a:xfrm>
            <a:off x="444500" y="209035"/>
            <a:ext cx="11303000" cy="5899708"/>
          </a:xfrm>
          <a:prstGeom prst="rect">
            <a:avLst/>
          </a:prstGeom>
        </p:spPr>
      </p:pic>
      <p:sp>
        <p:nvSpPr>
          <p:cNvPr id="4" name="TextBox 3">
            <a:extLst>
              <a:ext uri="{FF2B5EF4-FFF2-40B4-BE49-F238E27FC236}">
                <a16:creationId xmlns:a16="http://schemas.microsoft.com/office/drawing/2014/main" id="{8C7CF4AF-C7F6-CD25-F753-40A40195DB1D}"/>
              </a:ext>
            </a:extLst>
          </p:cNvPr>
          <p:cNvSpPr txBox="1"/>
          <p:nvPr/>
        </p:nvSpPr>
        <p:spPr>
          <a:xfrm>
            <a:off x="444500" y="6311898"/>
            <a:ext cx="1175322" cy="369332"/>
          </a:xfrm>
          <a:prstGeom prst="rect">
            <a:avLst/>
          </a:prstGeom>
          <a:noFill/>
        </p:spPr>
        <p:txBody>
          <a:bodyPr wrap="none" rtlCol="0">
            <a:spAutoFit/>
          </a:bodyPr>
          <a:lstStyle/>
          <a:p>
            <a:r>
              <a:rPr lang="en-US" dirty="0"/>
              <a:t>LBNL 2022</a:t>
            </a:r>
          </a:p>
        </p:txBody>
      </p:sp>
    </p:spTree>
    <p:extLst>
      <p:ext uri="{BB962C8B-B14F-4D97-AF65-F5344CB8AC3E}">
        <p14:creationId xmlns:p14="http://schemas.microsoft.com/office/powerpoint/2010/main" val="3888742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7526AC-602D-045E-DA8A-2322DA0688F0}"/>
              </a:ext>
            </a:extLst>
          </p:cNvPr>
          <p:cNvSpPr>
            <a:spLocks noGrp="1"/>
          </p:cNvSpPr>
          <p:nvPr>
            <p:ph type="title"/>
          </p:nvPr>
        </p:nvSpPr>
        <p:spPr>
          <a:xfrm>
            <a:off x="838200" y="-221910"/>
            <a:ext cx="10515600" cy="1325563"/>
          </a:xfrm>
        </p:spPr>
        <p:txBody>
          <a:bodyPr>
            <a:normAutofit/>
          </a:bodyPr>
          <a:lstStyle/>
          <a:p>
            <a:r>
              <a:rPr lang="en-US" sz="3200" dirty="0">
                <a:solidFill>
                  <a:srgbClr val="FF0000"/>
                </a:solidFill>
              </a:rPr>
              <a:t>CAISO Battery Supply and Market Prices (August 17, 2022)</a:t>
            </a:r>
          </a:p>
        </p:txBody>
      </p:sp>
      <p:sp>
        <p:nvSpPr>
          <p:cNvPr id="7" name="TextBox 6">
            <a:extLst>
              <a:ext uri="{FF2B5EF4-FFF2-40B4-BE49-F238E27FC236}">
                <a16:creationId xmlns:a16="http://schemas.microsoft.com/office/drawing/2014/main" id="{0C408E90-35F7-D66D-95FC-9A81A4160065}"/>
              </a:ext>
            </a:extLst>
          </p:cNvPr>
          <p:cNvSpPr txBox="1"/>
          <p:nvPr/>
        </p:nvSpPr>
        <p:spPr>
          <a:xfrm>
            <a:off x="431800" y="6417128"/>
            <a:ext cx="3026470" cy="369332"/>
          </a:xfrm>
          <a:prstGeom prst="rect">
            <a:avLst/>
          </a:prstGeom>
          <a:noFill/>
        </p:spPr>
        <p:txBody>
          <a:bodyPr wrap="none" rtlCol="0">
            <a:spAutoFit/>
          </a:bodyPr>
          <a:lstStyle/>
          <a:p>
            <a:r>
              <a:rPr lang="en-US" dirty="0"/>
              <a:t>Source: </a:t>
            </a:r>
            <a:r>
              <a:rPr lang="en-US" dirty="0" err="1"/>
              <a:t>NRGStream</a:t>
            </a:r>
            <a:r>
              <a:rPr lang="en-US" dirty="0"/>
              <a:t> Trader 8.1</a:t>
            </a:r>
          </a:p>
        </p:txBody>
      </p:sp>
      <p:pic>
        <p:nvPicPr>
          <p:cNvPr id="9" name="Picture 8">
            <a:extLst>
              <a:ext uri="{FF2B5EF4-FFF2-40B4-BE49-F238E27FC236}">
                <a16:creationId xmlns:a16="http://schemas.microsoft.com/office/drawing/2014/main" id="{025249AA-1532-22A3-B68F-17049B37C74C}"/>
              </a:ext>
            </a:extLst>
          </p:cNvPr>
          <p:cNvPicPr>
            <a:picLocks noChangeAspect="1"/>
          </p:cNvPicPr>
          <p:nvPr/>
        </p:nvPicPr>
        <p:blipFill>
          <a:blip r:embed="rId2"/>
          <a:stretch>
            <a:fillRect/>
          </a:stretch>
        </p:blipFill>
        <p:spPr>
          <a:xfrm>
            <a:off x="596900" y="839881"/>
            <a:ext cx="10896600" cy="5178238"/>
          </a:xfrm>
          <a:prstGeom prst="rect">
            <a:avLst/>
          </a:prstGeom>
        </p:spPr>
      </p:pic>
      <p:sp>
        <p:nvSpPr>
          <p:cNvPr id="2" name="TextBox 1">
            <a:extLst>
              <a:ext uri="{FF2B5EF4-FFF2-40B4-BE49-F238E27FC236}">
                <a16:creationId xmlns:a16="http://schemas.microsoft.com/office/drawing/2014/main" id="{B121257F-13B8-9D31-094E-FA3B43F15D0D}"/>
              </a:ext>
            </a:extLst>
          </p:cNvPr>
          <p:cNvSpPr txBox="1"/>
          <p:nvPr/>
        </p:nvSpPr>
        <p:spPr>
          <a:xfrm>
            <a:off x="1955800" y="1600200"/>
            <a:ext cx="4038606" cy="923330"/>
          </a:xfrm>
          <a:prstGeom prst="rect">
            <a:avLst/>
          </a:prstGeom>
          <a:noFill/>
          <a:ln>
            <a:solidFill>
              <a:schemeClr val="tx1"/>
            </a:solidFill>
          </a:ln>
        </p:spPr>
        <p:txBody>
          <a:bodyPr wrap="none" rtlCol="0">
            <a:spAutoFit/>
          </a:bodyPr>
          <a:lstStyle/>
          <a:p>
            <a:r>
              <a:rPr lang="en-US" dirty="0"/>
              <a:t>Note: Prices are for energy component</a:t>
            </a:r>
          </a:p>
          <a:p>
            <a:r>
              <a:rPr lang="en-US" dirty="0"/>
              <a:t>           and do not include congestion cost</a:t>
            </a:r>
          </a:p>
          <a:p>
            <a:r>
              <a:rPr lang="en-US" dirty="0"/>
              <a:t>           which varies by node</a:t>
            </a:r>
          </a:p>
        </p:txBody>
      </p:sp>
      <p:sp>
        <p:nvSpPr>
          <p:cNvPr id="3" name="TextBox 2">
            <a:extLst>
              <a:ext uri="{FF2B5EF4-FFF2-40B4-BE49-F238E27FC236}">
                <a16:creationId xmlns:a16="http://schemas.microsoft.com/office/drawing/2014/main" id="{A2E47146-6B65-CC4B-8B8E-DB0D014F15D5}"/>
              </a:ext>
            </a:extLst>
          </p:cNvPr>
          <p:cNvSpPr txBox="1"/>
          <p:nvPr/>
        </p:nvSpPr>
        <p:spPr>
          <a:xfrm>
            <a:off x="139700" y="4787900"/>
            <a:ext cx="814390" cy="369332"/>
          </a:xfrm>
          <a:prstGeom prst="rect">
            <a:avLst/>
          </a:prstGeom>
          <a:noFill/>
        </p:spPr>
        <p:txBody>
          <a:bodyPr wrap="none" rtlCol="0">
            <a:spAutoFit/>
          </a:bodyPr>
          <a:lstStyle/>
          <a:p>
            <a:r>
              <a:rPr lang="en-US" dirty="0"/>
              <a:t>charge</a:t>
            </a:r>
          </a:p>
        </p:txBody>
      </p:sp>
      <p:sp>
        <p:nvSpPr>
          <p:cNvPr id="4" name="TextBox 3">
            <a:extLst>
              <a:ext uri="{FF2B5EF4-FFF2-40B4-BE49-F238E27FC236}">
                <a16:creationId xmlns:a16="http://schemas.microsoft.com/office/drawing/2014/main" id="{C8964991-1D81-1962-BC88-C0FC77F4DC44}"/>
              </a:ext>
            </a:extLst>
          </p:cNvPr>
          <p:cNvSpPr txBox="1"/>
          <p:nvPr/>
        </p:nvSpPr>
        <p:spPr>
          <a:xfrm>
            <a:off x="190500" y="2654300"/>
            <a:ext cx="1078885" cy="369332"/>
          </a:xfrm>
          <a:prstGeom prst="rect">
            <a:avLst/>
          </a:prstGeom>
          <a:noFill/>
        </p:spPr>
        <p:txBody>
          <a:bodyPr wrap="none" rtlCol="0">
            <a:spAutoFit/>
          </a:bodyPr>
          <a:lstStyle/>
          <a:p>
            <a:r>
              <a:rPr lang="en-US" dirty="0"/>
              <a:t>discharge</a:t>
            </a:r>
          </a:p>
        </p:txBody>
      </p:sp>
      <p:sp>
        <p:nvSpPr>
          <p:cNvPr id="5" name="TextBox 4">
            <a:extLst>
              <a:ext uri="{FF2B5EF4-FFF2-40B4-BE49-F238E27FC236}">
                <a16:creationId xmlns:a16="http://schemas.microsoft.com/office/drawing/2014/main" id="{E203975A-2982-1417-E755-9A8F2AC2EF40}"/>
              </a:ext>
            </a:extLst>
          </p:cNvPr>
          <p:cNvSpPr txBox="1"/>
          <p:nvPr/>
        </p:nvSpPr>
        <p:spPr>
          <a:xfrm>
            <a:off x="11150600" y="2654300"/>
            <a:ext cx="915635" cy="646331"/>
          </a:xfrm>
          <a:prstGeom prst="rect">
            <a:avLst/>
          </a:prstGeom>
          <a:noFill/>
        </p:spPr>
        <p:txBody>
          <a:bodyPr wrap="none" rtlCol="0">
            <a:spAutoFit/>
          </a:bodyPr>
          <a:lstStyle/>
          <a:p>
            <a:r>
              <a:rPr lang="en-US" dirty="0"/>
              <a:t>Prices</a:t>
            </a:r>
          </a:p>
          <a:p>
            <a:r>
              <a:rPr lang="en-US" dirty="0"/>
              <a:t>$/MWh</a:t>
            </a:r>
          </a:p>
        </p:txBody>
      </p:sp>
    </p:spTree>
    <p:extLst>
      <p:ext uri="{BB962C8B-B14F-4D97-AF65-F5344CB8AC3E}">
        <p14:creationId xmlns:p14="http://schemas.microsoft.com/office/powerpoint/2010/main" val="2302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24C35-CAB0-26AD-19B5-A6E45BD67ECE}"/>
              </a:ext>
            </a:extLst>
          </p:cNvPr>
          <p:cNvPicPr>
            <a:picLocks noChangeAspect="1"/>
          </p:cNvPicPr>
          <p:nvPr/>
        </p:nvPicPr>
        <p:blipFill>
          <a:blip r:embed="rId2"/>
          <a:stretch>
            <a:fillRect/>
          </a:stretch>
        </p:blipFill>
        <p:spPr>
          <a:xfrm>
            <a:off x="2106386" y="440871"/>
            <a:ext cx="7511143" cy="6041571"/>
          </a:xfrm>
          <a:prstGeom prst="rect">
            <a:avLst/>
          </a:prstGeom>
        </p:spPr>
      </p:pic>
    </p:spTree>
    <p:extLst>
      <p:ext uri="{BB962C8B-B14F-4D97-AF65-F5344CB8AC3E}">
        <p14:creationId xmlns:p14="http://schemas.microsoft.com/office/powerpoint/2010/main" val="51318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BBC5-83D9-46CC-AF0A-1A83FA2351E0}"/>
              </a:ext>
            </a:extLst>
          </p:cNvPr>
          <p:cNvSpPr>
            <a:spLocks noGrp="1"/>
          </p:cNvSpPr>
          <p:nvPr>
            <p:ph type="title"/>
          </p:nvPr>
        </p:nvSpPr>
        <p:spPr>
          <a:xfrm>
            <a:off x="241300" y="288925"/>
            <a:ext cx="11709400" cy="1325563"/>
          </a:xfrm>
        </p:spPr>
        <p:txBody>
          <a:bodyPr>
            <a:noAutofit/>
          </a:bodyPr>
          <a:lstStyle/>
          <a:p>
            <a:pPr algn="ctr"/>
            <a:r>
              <a:rPr lang="en-US" sz="3200" dirty="0">
                <a:solidFill>
                  <a:srgbClr val="FF0000"/>
                </a:solidFill>
              </a:rPr>
              <a:t>State governments are returning to the game to “fix”  incompatibilities between national policies and state decarbonization commitments</a:t>
            </a:r>
          </a:p>
        </p:txBody>
      </p:sp>
      <p:sp>
        <p:nvSpPr>
          <p:cNvPr id="3" name="Content Placeholder 2">
            <a:extLst>
              <a:ext uri="{FF2B5EF4-FFF2-40B4-BE49-F238E27FC236}">
                <a16:creationId xmlns:a16="http://schemas.microsoft.com/office/drawing/2014/main" id="{85FA5599-2832-4924-8B75-4D2CFADDA96A}"/>
              </a:ext>
            </a:extLst>
          </p:cNvPr>
          <p:cNvSpPr>
            <a:spLocks noGrp="1"/>
          </p:cNvSpPr>
          <p:nvPr>
            <p:ph idx="1"/>
          </p:nvPr>
        </p:nvSpPr>
        <p:spPr>
          <a:xfrm>
            <a:off x="241300" y="1534886"/>
            <a:ext cx="11709400" cy="5323114"/>
          </a:xfrm>
        </p:spPr>
        <p:txBody>
          <a:bodyPr>
            <a:normAutofit fontScale="70000" lnSpcReduction="20000"/>
          </a:bodyPr>
          <a:lstStyle/>
          <a:p>
            <a:r>
              <a:rPr lang="en-US" dirty="0"/>
              <a:t>A growing number of states have made aggressive decarbonization commitments and associated decarbonization trajectories</a:t>
            </a:r>
          </a:p>
          <a:p>
            <a:pPr lvl="1"/>
            <a:r>
              <a:rPr lang="en-US" dirty="0"/>
              <a:t>There has been no comprehensive credible national GHG policy to meet GHG mitigation and reliability criteria</a:t>
            </a:r>
          </a:p>
          <a:p>
            <a:pPr lvl="2"/>
            <a:r>
              <a:rPr lang="en-US" dirty="0"/>
              <a:t>The Biden administration has articulated national decarbonizations goals but only indirect mostly tax incentive mechanisms and technology mandates (e.g. EVs) to achieve them</a:t>
            </a:r>
          </a:p>
          <a:p>
            <a:pPr lvl="1"/>
            <a:r>
              <a:rPr lang="en-US" dirty="0"/>
              <a:t>There is a large gap between Democrats and Republicans and future policies are uncertain</a:t>
            </a:r>
          </a:p>
          <a:p>
            <a:pPr lvl="1"/>
            <a:r>
              <a:rPr lang="en-US" dirty="0"/>
              <a:t>Future wholesale market price distributions will change dramatically but how and when are very uncertain</a:t>
            </a:r>
          </a:p>
          <a:p>
            <a:pPr lvl="1"/>
            <a:r>
              <a:rPr lang="en-US" dirty="0"/>
              <a:t>The “invisible hand” will not lead to efficient investment that meets decarbonization and reliability (RA) criteria based on short-term wholesale market price signals</a:t>
            </a:r>
          </a:p>
          <a:p>
            <a:pPr lvl="1"/>
            <a:r>
              <a:rPr lang="en-US" dirty="0"/>
              <a:t>Long-term PPAs selected through competitive procurement can meet investment goals at the lowest cost</a:t>
            </a:r>
          </a:p>
          <a:p>
            <a:r>
              <a:rPr lang="en-US" dirty="0"/>
              <a:t>Mandate competitive procurements supported by long-term PPAs with high credit counterparties to fill part of the gap between trends and commitments</a:t>
            </a:r>
          </a:p>
          <a:p>
            <a:pPr lvl="1"/>
            <a:r>
              <a:rPr lang="en-US" dirty="0"/>
              <a:t>Wind, solar, storage, nuclear, etc.</a:t>
            </a:r>
          </a:p>
          <a:p>
            <a:pPr lvl="1"/>
            <a:r>
              <a:rPr lang="en-US" dirty="0"/>
              <a:t>10 to 20 years</a:t>
            </a:r>
          </a:p>
          <a:p>
            <a:pPr lvl="1"/>
            <a:r>
              <a:rPr lang="en-US" dirty="0"/>
              <a:t>Repeated sequential auctions (single technology vs. technology neutral)</a:t>
            </a:r>
          </a:p>
          <a:p>
            <a:pPr lvl="1"/>
            <a:r>
              <a:rPr lang="en-US" dirty="0"/>
              <a:t>Procurement without a plan is bad so long-term capacity planning and dispatch models are being used to develop “pathways to net zero” (eventually)</a:t>
            </a:r>
          </a:p>
          <a:p>
            <a:pPr lvl="1"/>
            <a:r>
              <a:rPr lang="en-US" dirty="0"/>
              <a:t>These indicative plans are the foundation for competitive auctions and can be adjusted in subsequent auctions based on earlier auction results (price caps in MA)</a:t>
            </a:r>
          </a:p>
          <a:p>
            <a:pPr lvl="1"/>
            <a:r>
              <a:rPr lang="en-US" dirty="0"/>
              <a:t>Merchant pathways, including “corporate” PPAs, are permitted with various carbon mitigation “crediting” arrangements</a:t>
            </a:r>
          </a:p>
          <a:p>
            <a:r>
              <a:rPr lang="en-US" dirty="0"/>
              <a:t>And we are moving, perhaps by default, to hybrid markets</a:t>
            </a:r>
          </a:p>
        </p:txBody>
      </p:sp>
    </p:spTree>
    <p:extLst>
      <p:ext uri="{BB962C8B-B14F-4D97-AF65-F5344CB8AC3E}">
        <p14:creationId xmlns:p14="http://schemas.microsoft.com/office/powerpoint/2010/main" val="365915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E9D82-F493-47C4-AE14-DC8465ED3286}"/>
              </a:ext>
            </a:extLst>
          </p:cNvPr>
          <p:cNvSpPr>
            <a:spLocks noGrp="1"/>
          </p:cNvSpPr>
          <p:nvPr>
            <p:ph type="title"/>
          </p:nvPr>
        </p:nvSpPr>
        <p:spPr>
          <a:xfrm>
            <a:off x="2082312" y="1"/>
            <a:ext cx="7886700" cy="1325563"/>
          </a:xfrm>
        </p:spPr>
        <p:txBody>
          <a:bodyPr/>
          <a:lstStyle/>
          <a:p>
            <a:pPr algn="ctr"/>
            <a:r>
              <a:rPr lang="en-US" sz="3600" dirty="0">
                <a:solidFill>
                  <a:srgbClr val="FF0000"/>
                </a:solidFill>
              </a:rPr>
              <a:t>Some Examples</a:t>
            </a:r>
          </a:p>
        </p:txBody>
      </p:sp>
      <p:sp>
        <p:nvSpPr>
          <p:cNvPr id="3" name="Content Placeholder 2">
            <a:extLst>
              <a:ext uri="{FF2B5EF4-FFF2-40B4-BE49-F238E27FC236}">
                <a16:creationId xmlns:a16="http://schemas.microsoft.com/office/drawing/2014/main" id="{F45BEA1B-6B25-43C8-9E49-FBB9D9D27F80}"/>
              </a:ext>
            </a:extLst>
          </p:cNvPr>
          <p:cNvSpPr>
            <a:spLocks noGrp="1"/>
          </p:cNvSpPr>
          <p:nvPr>
            <p:ph idx="1"/>
          </p:nvPr>
        </p:nvSpPr>
        <p:spPr>
          <a:xfrm>
            <a:off x="762000" y="964642"/>
            <a:ext cx="11023600" cy="5448858"/>
          </a:xfrm>
        </p:spPr>
        <p:txBody>
          <a:bodyPr>
            <a:normAutofit fontScale="70000" lnSpcReduction="20000"/>
          </a:bodyPr>
          <a:lstStyle/>
          <a:p>
            <a:r>
              <a:rPr lang="en-US" dirty="0"/>
              <a:t>Via state mandated procurement of hydro, wind, solar, and storage pursuant to LT contracts in “restructured” market areas</a:t>
            </a:r>
          </a:p>
          <a:p>
            <a:pPr lvl="1"/>
            <a:r>
              <a:rPr lang="en-US" dirty="0"/>
              <a:t>Maine</a:t>
            </a:r>
          </a:p>
          <a:p>
            <a:pPr lvl="1"/>
            <a:r>
              <a:rPr lang="en-US" dirty="0"/>
              <a:t>Massachusetts</a:t>
            </a:r>
          </a:p>
          <a:p>
            <a:pPr lvl="1"/>
            <a:r>
              <a:rPr lang="en-US" dirty="0"/>
              <a:t>Connecticut</a:t>
            </a:r>
          </a:p>
          <a:p>
            <a:pPr lvl="1"/>
            <a:r>
              <a:rPr lang="en-US" dirty="0"/>
              <a:t>New York (and NYC)</a:t>
            </a:r>
          </a:p>
          <a:p>
            <a:pPr lvl="1"/>
            <a:r>
              <a:rPr lang="en-US" dirty="0"/>
              <a:t>New Jersey</a:t>
            </a:r>
          </a:p>
          <a:p>
            <a:pPr lvl="1"/>
            <a:r>
              <a:rPr lang="en-US" dirty="0"/>
              <a:t>Maryland</a:t>
            </a:r>
          </a:p>
          <a:p>
            <a:pPr lvl="1"/>
            <a:r>
              <a:rPr lang="en-US" dirty="0"/>
              <a:t>DC</a:t>
            </a:r>
          </a:p>
          <a:p>
            <a:pPr lvl="1"/>
            <a:r>
              <a:rPr lang="en-US" dirty="0"/>
              <a:t>Illinois</a:t>
            </a:r>
          </a:p>
          <a:p>
            <a:pPr lvl="1"/>
            <a:r>
              <a:rPr lang="en-US" dirty="0"/>
              <a:t>California (RA)</a:t>
            </a:r>
          </a:p>
          <a:p>
            <a:r>
              <a:rPr lang="en-US" dirty="0"/>
              <a:t>Via LSE contracting requirements in restructured states without retail competition</a:t>
            </a:r>
          </a:p>
          <a:p>
            <a:pPr lvl="1"/>
            <a:r>
              <a:rPr lang="en-US" dirty="0"/>
              <a:t>California</a:t>
            </a:r>
          </a:p>
          <a:p>
            <a:r>
              <a:rPr lang="en-US" dirty="0"/>
              <a:t>Via IRPs and COS regulation in states that have not fully restructured</a:t>
            </a:r>
          </a:p>
          <a:p>
            <a:pPr lvl="1"/>
            <a:r>
              <a:rPr lang="en-US" dirty="0"/>
              <a:t>Virginia</a:t>
            </a:r>
          </a:p>
          <a:p>
            <a:pPr lvl="1"/>
            <a:r>
              <a:rPr lang="en-US" dirty="0"/>
              <a:t>Oregon</a:t>
            </a:r>
          </a:p>
          <a:p>
            <a:pPr lvl="1"/>
            <a:r>
              <a:rPr lang="en-US" dirty="0"/>
              <a:t>Nevada</a:t>
            </a:r>
          </a:p>
          <a:p>
            <a:r>
              <a:rPr lang="en-US" dirty="0"/>
              <a:t>Via PURPA</a:t>
            </a:r>
          </a:p>
          <a:p>
            <a:pPr lvl="1"/>
            <a:r>
              <a:rPr lang="en-US" dirty="0"/>
              <a:t>Arizona</a:t>
            </a:r>
          </a:p>
          <a:p>
            <a:pPr lvl="1"/>
            <a:r>
              <a:rPr lang="en-US" dirty="0"/>
              <a:t>California</a:t>
            </a:r>
          </a:p>
          <a:p>
            <a:endParaRPr lang="en-US" dirty="0"/>
          </a:p>
          <a:p>
            <a:endParaRPr lang="en-US" dirty="0"/>
          </a:p>
          <a:p>
            <a:pPr marL="0" indent="0">
              <a:buNone/>
            </a:pPr>
            <a:endParaRPr lang="en-US" dirty="0"/>
          </a:p>
          <a:p>
            <a:pPr lvl="1" algn="r"/>
            <a:endParaRPr lang="en-US" dirty="0"/>
          </a:p>
        </p:txBody>
      </p:sp>
    </p:spTree>
    <p:extLst>
      <p:ext uri="{BB962C8B-B14F-4D97-AF65-F5344CB8AC3E}">
        <p14:creationId xmlns:p14="http://schemas.microsoft.com/office/powerpoint/2010/main" val="316695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601AA27A-DC16-44F5-8685-B483F9672B13}"/>
              </a:ext>
            </a:extLst>
          </p:cNvPr>
          <p:cNvSpPr txBox="1">
            <a:spLocks noGrp="1"/>
          </p:cNvSpPr>
          <p:nvPr>
            <p:ph type="title"/>
          </p:nvPr>
        </p:nvSpPr>
        <p:spPr>
          <a:xfrm>
            <a:off x="838200" y="787841"/>
            <a:ext cx="10515600" cy="480131"/>
          </a:xfrm>
          <a:prstGeom prst="rect">
            <a:avLst/>
          </a:prstGeom>
          <a:no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2050 Scenarios</a:t>
            </a:r>
          </a:p>
        </p:txBody>
      </p:sp>
      <p:pic>
        <p:nvPicPr>
          <p:cNvPr id="4" name="Picture 3">
            <a:extLst>
              <a:ext uri="{FF2B5EF4-FFF2-40B4-BE49-F238E27FC236}">
                <a16:creationId xmlns:a16="http://schemas.microsoft.com/office/drawing/2014/main" id="{1D5314A4-EDCE-82E3-CD62-CD446D3E9113}"/>
              </a:ext>
            </a:extLst>
          </p:cNvPr>
          <p:cNvPicPr>
            <a:picLocks noChangeAspect="1"/>
          </p:cNvPicPr>
          <p:nvPr/>
        </p:nvPicPr>
        <p:blipFill>
          <a:blip r:embed="rId2"/>
          <a:stretch>
            <a:fillRect/>
          </a:stretch>
        </p:blipFill>
        <p:spPr>
          <a:xfrm>
            <a:off x="838199" y="1740555"/>
            <a:ext cx="4421147" cy="4986815"/>
          </a:xfrm>
          <a:prstGeom prst="rect">
            <a:avLst/>
          </a:prstGeom>
        </p:spPr>
      </p:pic>
      <p:sp>
        <p:nvSpPr>
          <p:cNvPr id="6" name="TextBox 1">
            <a:extLst>
              <a:ext uri="{FF2B5EF4-FFF2-40B4-BE49-F238E27FC236}">
                <a16:creationId xmlns:a16="http://schemas.microsoft.com/office/drawing/2014/main" id="{78FAA55E-7C06-442B-B75E-3527289AFA87}"/>
              </a:ext>
            </a:extLst>
          </p:cNvPr>
          <p:cNvSpPr txBox="1"/>
          <p:nvPr/>
        </p:nvSpPr>
        <p:spPr>
          <a:xfrm>
            <a:off x="1683585" y="1432778"/>
            <a:ext cx="2730373" cy="369332"/>
          </a:xfrm>
          <a:prstGeom prst="rect">
            <a:avLst/>
          </a:prstGeom>
          <a:no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Annual generation mix</a:t>
            </a:r>
          </a:p>
        </p:txBody>
      </p:sp>
      <p:pic>
        <p:nvPicPr>
          <p:cNvPr id="9" name="Picture 8">
            <a:extLst>
              <a:ext uri="{FF2B5EF4-FFF2-40B4-BE49-F238E27FC236}">
                <a16:creationId xmlns:a16="http://schemas.microsoft.com/office/drawing/2014/main" id="{6A0AC29F-3367-D6C6-BBFA-AA967C13CB82}"/>
              </a:ext>
            </a:extLst>
          </p:cNvPr>
          <p:cNvPicPr>
            <a:picLocks noChangeAspect="1"/>
          </p:cNvPicPr>
          <p:nvPr/>
        </p:nvPicPr>
        <p:blipFill>
          <a:blip r:embed="rId3"/>
          <a:stretch>
            <a:fillRect/>
          </a:stretch>
        </p:blipFill>
        <p:spPr>
          <a:xfrm>
            <a:off x="5912641" y="2333613"/>
            <a:ext cx="5724640" cy="3206774"/>
          </a:xfrm>
          <a:prstGeom prst="rect">
            <a:avLst/>
          </a:prstGeom>
        </p:spPr>
      </p:pic>
      <p:sp>
        <p:nvSpPr>
          <p:cNvPr id="10" name="TextBox 9">
            <a:extLst>
              <a:ext uri="{FF2B5EF4-FFF2-40B4-BE49-F238E27FC236}">
                <a16:creationId xmlns:a16="http://schemas.microsoft.com/office/drawing/2014/main" id="{8AED3497-C34F-EFC6-51E4-030428528460}"/>
              </a:ext>
            </a:extLst>
          </p:cNvPr>
          <p:cNvSpPr txBox="1"/>
          <p:nvPr/>
        </p:nvSpPr>
        <p:spPr>
          <a:xfrm>
            <a:off x="6540500" y="1432778"/>
            <a:ext cx="3355470" cy="369332"/>
          </a:xfrm>
          <a:prstGeom prst="rect">
            <a:avLst/>
          </a:prstGeom>
          <a:noFill/>
        </p:spPr>
        <p:txBody>
          <a:bodyPr wrap="none" rtlCol="0">
            <a:spAutoFit/>
          </a:bodyPr>
          <a:lstStyle/>
          <a:p>
            <a:r>
              <a:rPr lang="en-US" b="1" dirty="0"/>
              <a:t>Frequency Distribution of Prices</a:t>
            </a:r>
          </a:p>
        </p:txBody>
      </p:sp>
      <p:sp>
        <p:nvSpPr>
          <p:cNvPr id="11" name="TextBox 9">
            <a:extLst>
              <a:ext uri="{FF2B5EF4-FFF2-40B4-BE49-F238E27FC236}">
                <a16:creationId xmlns:a16="http://schemas.microsoft.com/office/drawing/2014/main" id="{C797B5CD-951F-4266-B90C-8944CFE9CC1E}"/>
              </a:ext>
            </a:extLst>
          </p:cNvPr>
          <p:cNvSpPr txBox="1"/>
          <p:nvPr/>
        </p:nvSpPr>
        <p:spPr>
          <a:xfrm rot="16200000">
            <a:off x="4013263" y="3592612"/>
            <a:ext cx="3157765" cy="307777"/>
          </a:xfrm>
          <a:prstGeom prst="rect">
            <a:avLst/>
          </a:prstGeom>
          <a:no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66666"/>
                </a:solidFill>
                <a:effectLst/>
                <a:uLnTx/>
                <a:uFillTx/>
                <a:latin typeface="Arial" panose="020B0604020202020204"/>
                <a:ea typeface="+mn-ea"/>
                <a:cs typeface="+mn-cs"/>
              </a:rPr>
              <a:t>Percentage of hours by Price Band</a:t>
            </a:r>
          </a:p>
        </p:txBody>
      </p:sp>
      <p:sp>
        <p:nvSpPr>
          <p:cNvPr id="2" name="TextBox 1">
            <a:extLst>
              <a:ext uri="{FF2B5EF4-FFF2-40B4-BE49-F238E27FC236}">
                <a16:creationId xmlns:a16="http://schemas.microsoft.com/office/drawing/2014/main" id="{28376591-33E5-F708-11BE-C91928EEA9C8}"/>
              </a:ext>
            </a:extLst>
          </p:cNvPr>
          <p:cNvSpPr txBox="1"/>
          <p:nvPr/>
        </p:nvSpPr>
        <p:spPr>
          <a:xfrm>
            <a:off x="406400" y="266700"/>
            <a:ext cx="34781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MIT Future of Storage Study (2022)</a:t>
            </a:r>
          </a:p>
        </p:txBody>
      </p:sp>
    </p:spTree>
    <p:extLst>
      <p:ext uri="{BB962C8B-B14F-4D97-AF65-F5344CB8AC3E}">
        <p14:creationId xmlns:p14="http://schemas.microsoft.com/office/powerpoint/2010/main" val="67263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4B5B-5916-4A50-B430-953CD29401FB}"/>
              </a:ext>
            </a:extLst>
          </p:cNvPr>
          <p:cNvSpPr>
            <a:spLocks noGrp="1"/>
          </p:cNvSpPr>
          <p:nvPr>
            <p:ph type="title"/>
          </p:nvPr>
        </p:nvSpPr>
        <p:spPr>
          <a:xfrm>
            <a:off x="1674727" y="103870"/>
            <a:ext cx="8711920" cy="1325563"/>
          </a:xfrm>
        </p:spPr>
        <p:txBody>
          <a:bodyPr>
            <a:normAutofit/>
          </a:bodyPr>
          <a:lstStyle/>
          <a:p>
            <a:pPr algn="ctr"/>
            <a:r>
              <a:rPr lang="en-US" sz="2800" dirty="0">
                <a:solidFill>
                  <a:srgbClr val="FF0000"/>
                </a:solidFill>
              </a:rPr>
              <a:t>The Use of Voluntary “Corporate” PPAs to Meet Individual Organization’s GHG Mitigation Targets is Growing Fast</a:t>
            </a:r>
          </a:p>
        </p:txBody>
      </p:sp>
      <p:sp>
        <p:nvSpPr>
          <p:cNvPr id="3" name="Content Placeholder 2">
            <a:extLst>
              <a:ext uri="{FF2B5EF4-FFF2-40B4-BE49-F238E27FC236}">
                <a16:creationId xmlns:a16="http://schemas.microsoft.com/office/drawing/2014/main" id="{60B18DC5-A0E9-49CF-A639-A93B4F991441}"/>
              </a:ext>
            </a:extLst>
          </p:cNvPr>
          <p:cNvSpPr>
            <a:spLocks noGrp="1"/>
          </p:cNvSpPr>
          <p:nvPr>
            <p:ph idx="1"/>
          </p:nvPr>
        </p:nvSpPr>
        <p:spPr>
          <a:xfrm>
            <a:off x="889000" y="1190626"/>
            <a:ext cx="10731500" cy="5477303"/>
          </a:xfrm>
        </p:spPr>
        <p:txBody>
          <a:bodyPr>
            <a:normAutofit lnSpcReduction="10000"/>
          </a:bodyPr>
          <a:lstStyle/>
          <a:p>
            <a:endParaRPr lang="en-US" dirty="0"/>
          </a:p>
          <a:p>
            <a:r>
              <a:rPr lang="en-US" dirty="0"/>
              <a:t>Examples</a:t>
            </a:r>
          </a:p>
          <a:p>
            <a:pPr lvl="1"/>
            <a:r>
              <a:rPr lang="en-US" dirty="0"/>
              <a:t>Google  (multiple contracts 7-20 years)</a:t>
            </a:r>
          </a:p>
          <a:p>
            <a:pPr lvl="1"/>
            <a:r>
              <a:rPr lang="en-US" dirty="0"/>
              <a:t>Apple (multiple contracts 8-10 years)</a:t>
            </a:r>
          </a:p>
          <a:p>
            <a:pPr lvl="1"/>
            <a:r>
              <a:rPr lang="en-US" dirty="0"/>
              <a:t>Microsoft (multiple contracts 10-24 years)</a:t>
            </a:r>
          </a:p>
          <a:p>
            <a:pPr lvl="1"/>
            <a:r>
              <a:rPr lang="en-US" dirty="0"/>
              <a:t>Walmart (multiple contracts 7-15 years)</a:t>
            </a:r>
          </a:p>
          <a:p>
            <a:pPr lvl="1"/>
            <a:r>
              <a:rPr lang="en-US" dirty="0"/>
              <a:t>Kaiser Permanente ( multiple contracts 20 years)</a:t>
            </a:r>
          </a:p>
          <a:p>
            <a:pPr lvl="1"/>
            <a:r>
              <a:rPr lang="en-US" dirty="0"/>
              <a:t>Stanford University (2 contracts 24-25 years)</a:t>
            </a:r>
          </a:p>
          <a:p>
            <a:pPr lvl="1"/>
            <a:r>
              <a:rPr lang="en-US" dirty="0"/>
              <a:t>State of California (many contracts typically 20 years)</a:t>
            </a:r>
          </a:p>
          <a:p>
            <a:pPr lvl="1"/>
            <a:r>
              <a:rPr lang="en-US" dirty="0"/>
              <a:t>MIT --- with BMC and POSDC  (one contract, 25 years)</a:t>
            </a:r>
          </a:p>
          <a:p>
            <a:r>
              <a:rPr lang="en-US" dirty="0"/>
              <a:t>Types of purchase arrangements</a:t>
            </a:r>
          </a:p>
          <a:p>
            <a:pPr lvl="1"/>
            <a:r>
              <a:rPr lang="en-US" dirty="0"/>
              <a:t>Physical</a:t>
            </a:r>
          </a:p>
          <a:p>
            <a:pPr lvl="1"/>
            <a:r>
              <a:rPr lang="en-US" dirty="0"/>
              <a:t>Financial (virtual with RECs)</a:t>
            </a:r>
          </a:p>
          <a:p>
            <a:pPr lvl="1"/>
            <a:r>
              <a:rPr lang="en-US" dirty="0"/>
              <a:t>Special Utility Tariffs</a:t>
            </a:r>
          </a:p>
          <a:p>
            <a:pPr lvl="1"/>
            <a:endParaRPr lang="en-US" dirty="0"/>
          </a:p>
        </p:txBody>
      </p:sp>
    </p:spTree>
    <p:extLst>
      <p:ext uri="{BB962C8B-B14F-4D97-AF65-F5344CB8AC3E}">
        <p14:creationId xmlns:p14="http://schemas.microsoft.com/office/powerpoint/2010/main" val="280164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F9B63-DBE1-4C55-730B-F30E808FC1B0}"/>
              </a:ext>
            </a:extLst>
          </p:cNvPr>
          <p:cNvPicPr>
            <a:picLocks noChangeAspect="1"/>
          </p:cNvPicPr>
          <p:nvPr/>
        </p:nvPicPr>
        <p:blipFill>
          <a:blip r:embed="rId2"/>
          <a:stretch>
            <a:fillRect/>
          </a:stretch>
        </p:blipFill>
        <p:spPr>
          <a:xfrm>
            <a:off x="1779181" y="749595"/>
            <a:ext cx="8633637" cy="5358809"/>
          </a:xfrm>
          <a:prstGeom prst="rect">
            <a:avLst/>
          </a:prstGeom>
        </p:spPr>
      </p:pic>
      <p:sp>
        <p:nvSpPr>
          <p:cNvPr id="4" name="TextBox 3">
            <a:extLst>
              <a:ext uri="{FF2B5EF4-FFF2-40B4-BE49-F238E27FC236}">
                <a16:creationId xmlns:a16="http://schemas.microsoft.com/office/drawing/2014/main" id="{6219963E-63A8-FCD7-0645-EAAC9CA5AA61}"/>
              </a:ext>
            </a:extLst>
          </p:cNvPr>
          <p:cNvSpPr txBox="1"/>
          <p:nvPr/>
        </p:nvSpPr>
        <p:spPr>
          <a:xfrm>
            <a:off x="355600" y="6223000"/>
            <a:ext cx="3305328" cy="369332"/>
          </a:xfrm>
          <a:prstGeom prst="rect">
            <a:avLst/>
          </a:prstGeom>
          <a:noFill/>
        </p:spPr>
        <p:txBody>
          <a:bodyPr wrap="none" rtlCol="0">
            <a:spAutoFit/>
          </a:bodyPr>
          <a:lstStyle/>
          <a:p>
            <a:r>
              <a:rPr lang="en-US" dirty="0"/>
              <a:t>As cited in CEGP (Columbia) 2021</a:t>
            </a:r>
          </a:p>
        </p:txBody>
      </p:sp>
    </p:spTree>
    <p:extLst>
      <p:ext uri="{BB962C8B-B14F-4D97-AF65-F5344CB8AC3E}">
        <p14:creationId xmlns:p14="http://schemas.microsoft.com/office/powerpoint/2010/main" val="344457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F73B-CF46-9DB0-BB9C-C7FF48F84806}"/>
              </a:ext>
            </a:extLst>
          </p:cNvPr>
          <p:cNvSpPr>
            <a:spLocks noGrp="1"/>
          </p:cNvSpPr>
          <p:nvPr>
            <p:ph type="title"/>
          </p:nvPr>
        </p:nvSpPr>
        <p:spPr/>
        <p:txBody>
          <a:bodyPr>
            <a:normAutofit/>
          </a:bodyPr>
          <a:lstStyle/>
          <a:p>
            <a:pPr algn="ctr"/>
            <a:r>
              <a:rPr lang="en-US" sz="3600" dirty="0">
                <a:solidFill>
                  <a:srgbClr val="FF0000"/>
                </a:solidFill>
              </a:rPr>
              <a:t>Primary Take-aways for Today from Corporate Procurement Behavior</a:t>
            </a:r>
          </a:p>
        </p:txBody>
      </p:sp>
      <p:sp>
        <p:nvSpPr>
          <p:cNvPr id="3" name="Content Placeholder 2">
            <a:extLst>
              <a:ext uri="{FF2B5EF4-FFF2-40B4-BE49-F238E27FC236}">
                <a16:creationId xmlns:a16="http://schemas.microsoft.com/office/drawing/2014/main" id="{546DA0AB-F60A-4BAC-477A-88E2E0A7EBCF}"/>
              </a:ext>
            </a:extLst>
          </p:cNvPr>
          <p:cNvSpPr>
            <a:spLocks noGrp="1"/>
          </p:cNvSpPr>
          <p:nvPr>
            <p:ph idx="1"/>
          </p:nvPr>
        </p:nvSpPr>
        <p:spPr/>
        <p:txBody>
          <a:bodyPr>
            <a:normAutofit fontScale="85000" lnSpcReduction="10000"/>
          </a:bodyPr>
          <a:lstStyle/>
          <a:p>
            <a:r>
              <a:rPr lang="en-US" dirty="0"/>
              <a:t>Long Term PPAs are viewed by these organizations as the most economical way of purchasing wind and solar to meet organizational GHG mitigation goals/obligations </a:t>
            </a:r>
          </a:p>
          <a:p>
            <a:pPr lvl="1"/>
            <a:r>
              <a:rPr lang="en-US" dirty="0"/>
              <a:t>Overall lower cost of capital and less costly way for buyers to achieve GHG goals</a:t>
            </a:r>
          </a:p>
          <a:p>
            <a:pPr lvl="1"/>
            <a:r>
              <a:rPr lang="en-US" dirty="0"/>
              <a:t>Buyers are attractive counterparties with excellent credit ratings and developers can finance the project with low cost of capital (WACC)</a:t>
            </a:r>
          </a:p>
          <a:p>
            <a:pPr lvl="1"/>
            <a:r>
              <a:rPr lang="en-US" dirty="0"/>
              <a:t>Buyers get a long-term contract for CO2-free energy (or REC credits) to meet their internal GHG goals at lower costs than buying equivalent energy or RECs in short-term markets</a:t>
            </a:r>
          </a:p>
          <a:p>
            <a:pPr lvl="1"/>
            <a:r>
              <a:rPr lang="en-US" dirty="0"/>
              <a:t>Sellers can mitigate most market risks with de facto fixed price contracts and must focus on cost containment and meeting contract performance criteria</a:t>
            </a:r>
          </a:p>
          <a:p>
            <a:pPr lvl="1"/>
            <a:r>
              <a:rPr lang="en-US" dirty="0"/>
              <a:t>Risk allocation depends on contract design and interaction with energy and AS markets (e.g. basis risk due to aggregation of LMPs to contract settlement points )</a:t>
            </a:r>
          </a:p>
          <a:p>
            <a:pPr lvl="1"/>
            <a:r>
              <a:rPr lang="en-US" dirty="0"/>
              <a:t>In U.S. today largely based on minimizing the cost of meeting internal organizational GHG goals without regard to matching internal supply and demand or considering system effects, especially reliability considerations</a:t>
            </a:r>
          </a:p>
          <a:p>
            <a:endParaRPr lang="en-US" dirty="0"/>
          </a:p>
        </p:txBody>
      </p:sp>
    </p:spTree>
    <p:extLst>
      <p:ext uri="{BB962C8B-B14F-4D97-AF65-F5344CB8AC3E}">
        <p14:creationId xmlns:p14="http://schemas.microsoft.com/office/powerpoint/2010/main" val="587276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7E1442E52814FA9F1B51739530B2E" ma:contentTypeVersion="16" ma:contentTypeDescription="Create a new document." ma:contentTypeScope="" ma:versionID="fae0b0589eed6b0f2d1d2cd49dff4d92">
  <xsd:schema xmlns:xsd="http://www.w3.org/2001/XMLSchema" xmlns:xs="http://www.w3.org/2001/XMLSchema" xmlns:p="http://schemas.microsoft.com/office/2006/metadata/properties" xmlns:ns2="a4bd4da7-b61f-4c8f-a6b6-0fba449af9a5" xmlns:ns3="030e9ef2-c089-4150-a305-fe53eb106fe7" targetNamespace="http://schemas.microsoft.com/office/2006/metadata/properties" ma:root="true" ma:fieldsID="6cfa9e63b8406bfe0f530dd5587d0445" ns2:_="" ns3:_="">
    <xsd:import namespace="a4bd4da7-b61f-4c8f-a6b6-0fba449af9a5"/>
    <xsd:import namespace="030e9ef2-c089-4150-a305-fe53eb106fe7"/>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d4da7-b61f-4c8f-a6b6-0fba449af9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4d4432-dc9c-456d-883f-1444e39995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0e9ef2-c089-4150-a305-fe53eb106fe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a4c30c-6ed2-4417-9787-fb3a49792937}" ma:internalName="TaxCatchAll" ma:showField="CatchAllData" ma:web="030e9ef2-c089-4150-a305-fe53eb106f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a4bd4da7-b61f-4c8f-a6b6-0fba449af9a5" xsi:nil="true"/>
    <SharedWithUsers xmlns="030e9ef2-c089-4150-a305-fe53eb106fe7">
      <UserInfo>
        <DisplayName/>
        <AccountId xsi:nil="true"/>
        <AccountType/>
      </UserInfo>
    </SharedWithUsers>
    <TaxCatchAll xmlns="030e9ef2-c089-4150-a305-fe53eb106fe7" xsi:nil="true"/>
    <lcf76f155ced4ddcb4097134ff3c332f xmlns="a4bd4da7-b61f-4c8f-a6b6-0fba449af9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5290D0-2E1F-4517-ABAA-B6BB88938D9A}"/>
</file>

<file path=customXml/itemProps2.xml><?xml version="1.0" encoding="utf-8"?>
<ds:datastoreItem xmlns:ds="http://schemas.openxmlformats.org/officeDocument/2006/customXml" ds:itemID="{ECA5B677-8941-4126-A0E1-ECCB8A07272F}"/>
</file>

<file path=customXml/itemProps3.xml><?xml version="1.0" encoding="utf-8"?>
<ds:datastoreItem xmlns:ds="http://schemas.openxmlformats.org/officeDocument/2006/customXml" ds:itemID="{2EF4CB4F-F637-453C-B7F3-B81AFC8139E2}"/>
</file>

<file path=docProps/app.xml><?xml version="1.0" encoding="utf-8"?>
<Properties xmlns="http://schemas.openxmlformats.org/officeDocument/2006/extended-properties" xmlns:vt="http://schemas.openxmlformats.org/officeDocument/2006/docPropsVTypes">
  <TotalTime>1068</TotalTime>
  <Words>1981</Words>
  <Application>Microsoft Office PowerPoint</Application>
  <PresentationFormat>Widescreen</PresentationFormat>
  <Paragraphs>166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Hybrid Wholesale Electricity Markets in the U.S. </vt:lpstr>
      <vt:lpstr>Hybrid Markets</vt:lpstr>
      <vt:lpstr>PowerPoint Presentation</vt:lpstr>
      <vt:lpstr>State governments are returning to the game to “fix”  incompatibilities between national policies and state decarbonization commitments</vt:lpstr>
      <vt:lpstr>Some Examples</vt:lpstr>
      <vt:lpstr>2050 Scenarios</vt:lpstr>
      <vt:lpstr>The Use of Voluntary “Corporate” PPAs to Meet Individual Organization’s GHG Mitigation Targets is Growing Fast</vt:lpstr>
      <vt:lpstr>PowerPoint Presentation</vt:lpstr>
      <vt:lpstr>Primary Take-aways for Today from Corporate Procurement Behavior</vt:lpstr>
      <vt:lpstr>The Walmart View</vt:lpstr>
      <vt:lpstr>The Google View</vt:lpstr>
      <vt:lpstr>PowerPoint Presentation</vt:lpstr>
      <vt:lpstr>Many Issues to be Addressed</vt:lpstr>
      <vt:lpstr>Auction Design and Evaluation Issues for State Mandated Procurement</vt:lpstr>
      <vt:lpstr>Wind/Solar PPA Pricing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 PPA Pricing Issues</vt:lpstr>
      <vt:lpstr>PowerPoint Presentation</vt:lpstr>
      <vt:lpstr>CAISO Battery Supply and Market Prices (August 17, 2022)</vt:lpstr>
    </vt:vector>
  </TitlesOfParts>
  <Company>Alfred P. Sloan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Joskow</dc:creator>
  <cp:lastModifiedBy>Paul Joskow</cp:lastModifiedBy>
  <cp:revision>63</cp:revision>
  <cp:lastPrinted>2022-08-31T18:04:46Z</cp:lastPrinted>
  <dcterms:created xsi:type="dcterms:W3CDTF">2022-08-18T15:24:21Z</dcterms:created>
  <dcterms:modified xsi:type="dcterms:W3CDTF">2022-08-31T18:54:32Z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3897400</vt:r8>
  </property>
  <property fmtid="{D5CDD505-2E9C-101B-9397-08002B2CF9AE}" pid="3" name="xd_ProgID">
    <vt:lpwstr/>
  </property>
  <property fmtid="{D5CDD505-2E9C-101B-9397-08002B2CF9AE}" pid="4" name="MediaServiceImageTags">
    <vt:lpwstr/>
  </property>
  <property fmtid="{D5CDD505-2E9C-101B-9397-08002B2CF9AE}" pid="5" name="ContentTypeId">
    <vt:lpwstr>0x010100C977E1442E52814FA9F1B51739530B2E</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